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19202400"/>
  <p:notesSz cx="7004050" cy="9290050"/>
  <p:defaultTextStyle>
    <a:defPPr>
      <a:defRPr lang="en-US"/>
    </a:defPPr>
    <a:lvl1pPr marL="0" algn="l" defTabSz="2232860" rtl="0" eaLnBrk="1" latinLnBrk="0" hangingPunct="1">
      <a:defRPr sz="4400" kern="1200">
        <a:solidFill>
          <a:schemeClr val="tx1"/>
        </a:solidFill>
        <a:latin typeface="+mn-lt"/>
        <a:ea typeface="+mn-ea"/>
        <a:cs typeface="+mn-cs"/>
      </a:defRPr>
    </a:lvl1pPr>
    <a:lvl2pPr marL="1116431" algn="l" defTabSz="2232860" rtl="0" eaLnBrk="1" latinLnBrk="0" hangingPunct="1">
      <a:defRPr sz="4400" kern="1200">
        <a:solidFill>
          <a:schemeClr val="tx1"/>
        </a:solidFill>
        <a:latin typeface="+mn-lt"/>
        <a:ea typeface="+mn-ea"/>
        <a:cs typeface="+mn-cs"/>
      </a:defRPr>
    </a:lvl2pPr>
    <a:lvl3pPr marL="2232860" algn="l" defTabSz="2232860" rtl="0" eaLnBrk="1" latinLnBrk="0" hangingPunct="1">
      <a:defRPr sz="4400" kern="1200">
        <a:solidFill>
          <a:schemeClr val="tx1"/>
        </a:solidFill>
        <a:latin typeface="+mn-lt"/>
        <a:ea typeface="+mn-ea"/>
        <a:cs typeface="+mn-cs"/>
      </a:defRPr>
    </a:lvl3pPr>
    <a:lvl4pPr marL="3349292" algn="l" defTabSz="2232860" rtl="0" eaLnBrk="1" latinLnBrk="0" hangingPunct="1">
      <a:defRPr sz="4400" kern="1200">
        <a:solidFill>
          <a:schemeClr val="tx1"/>
        </a:solidFill>
        <a:latin typeface="+mn-lt"/>
        <a:ea typeface="+mn-ea"/>
        <a:cs typeface="+mn-cs"/>
      </a:defRPr>
    </a:lvl4pPr>
    <a:lvl5pPr marL="4465721" algn="l" defTabSz="2232860" rtl="0" eaLnBrk="1" latinLnBrk="0" hangingPunct="1">
      <a:defRPr sz="4400" kern="1200">
        <a:solidFill>
          <a:schemeClr val="tx1"/>
        </a:solidFill>
        <a:latin typeface="+mn-lt"/>
        <a:ea typeface="+mn-ea"/>
        <a:cs typeface="+mn-cs"/>
      </a:defRPr>
    </a:lvl5pPr>
    <a:lvl6pPr marL="5582151" algn="l" defTabSz="2232860" rtl="0" eaLnBrk="1" latinLnBrk="0" hangingPunct="1">
      <a:defRPr sz="4400" kern="1200">
        <a:solidFill>
          <a:schemeClr val="tx1"/>
        </a:solidFill>
        <a:latin typeface="+mn-lt"/>
        <a:ea typeface="+mn-ea"/>
        <a:cs typeface="+mn-cs"/>
      </a:defRPr>
    </a:lvl6pPr>
    <a:lvl7pPr marL="6698580" algn="l" defTabSz="2232860" rtl="0" eaLnBrk="1" latinLnBrk="0" hangingPunct="1">
      <a:defRPr sz="4400" kern="1200">
        <a:solidFill>
          <a:schemeClr val="tx1"/>
        </a:solidFill>
        <a:latin typeface="+mn-lt"/>
        <a:ea typeface="+mn-ea"/>
        <a:cs typeface="+mn-cs"/>
      </a:defRPr>
    </a:lvl7pPr>
    <a:lvl8pPr marL="7815011" algn="l" defTabSz="2232860" rtl="0" eaLnBrk="1" latinLnBrk="0" hangingPunct="1">
      <a:defRPr sz="4400" kern="1200">
        <a:solidFill>
          <a:schemeClr val="tx1"/>
        </a:solidFill>
        <a:latin typeface="+mn-lt"/>
        <a:ea typeface="+mn-ea"/>
        <a:cs typeface="+mn-cs"/>
      </a:defRPr>
    </a:lvl8pPr>
    <a:lvl9pPr marL="8931443" algn="l" defTabSz="2232860" rtl="0" eaLnBrk="1" latinLnBrk="0" hangingPunct="1">
      <a:defRPr sz="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89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0" autoAdjust="0"/>
    <p:restoredTop sz="86364" autoAdjust="0"/>
  </p:normalViewPr>
  <p:slideViewPr>
    <p:cSldViewPr>
      <p:cViewPr varScale="1">
        <p:scale>
          <a:sx n="41" d="100"/>
          <a:sy n="41" d="100"/>
        </p:scale>
        <p:origin x="1184" y="216"/>
      </p:cViewPr>
      <p:guideLst>
        <p:guide orient="horz" pos="6048"/>
        <p:guide pos="10368"/>
      </p:guideLst>
    </p:cSldViewPr>
  </p:slideViewPr>
  <p:outlineViewPr>
    <p:cViewPr>
      <p:scale>
        <a:sx n="33" d="100"/>
        <a:sy n="33" d="100"/>
      </p:scale>
      <p:origin x="21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2461200"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endParaRPr lang="en-US" dirty="0"/>
          </a:p>
        </p:txBody>
      </p:sp>
      <p:sp>
        <p:nvSpPr>
          <p:cNvPr id="16" name="Rectangle 15"/>
          <p:cNvSpPr/>
          <p:nvPr userDrawn="1"/>
        </p:nvSpPr>
        <p:spPr>
          <a:xfrm>
            <a:off x="0"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endParaRPr lang="en-US" dirty="0"/>
          </a:p>
        </p:txBody>
      </p:sp>
      <p:sp>
        <p:nvSpPr>
          <p:cNvPr id="17" name="Rectangle 16"/>
          <p:cNvSpPr/>
          <p:nvPr userDrawn="1"/>
        </p:nvSpPr>
        <p:spPr>
          <a:xfrm>
            <a:off x="0" y="0"/>
            <a:ext cx="32918400" cy="2400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endParaRPr lang="en-US" dirty="0"/>
          </a:p>
        </p:txBody>
      </p:sp>
      <p:sp>
        <p:nvSpPr>
          <p:cNvPr id="18" name="Rectangle 17"/>
          <p:cNvSpPr/>
          <p:nvPr userDrawn="1"/>
        </p:nvSpPr>
        <p:spPr>
          <a:xfrm>
            <a:off x="0" y="16802100"/>
            <a:ext cx="32918400" cy="24003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endParaRPr lang="en-US" dirty="0"/>
          </a:p>
        </p:txBody>
      </p:sp>
      <p:sp>
        <p:nvSpPr>
          <p:cNvPr id="11" name="Instructions"/>
          <p:cNvSpPr/>
          <p:nvPr userDrawn="1"/>
        </p:nvSpPr>
        <p:spPr>
          <a:xfrm>
            <a:off x="-6583680" y="0"/>
            <a:ext cx="6126480" cy="1920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296" tIns="116296" rIns="116296" bIns="116296"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222"/>
              </a:spcAft>
            </a:pPr>
            <a:r>
              <a:rPr lang="en-US" sz="4400" dirty="0">
                <a:solidFill>
                  <a:srgbClr val="7F7F7F"/>
                </a:solidFill>
                <a:latin typeface="Calibri" pitchFamily="34" charset="0"/>
                <a:cs typeface="Calibri" panose="020F0502020204030204" pitchFamily="34" charset="0"/>
              </a:rPr>
              <a:t>Poster Print Size:</a:t>
            </a:r>
            <a:endParaRPr sz="4400" dirty="0">
              <a:solidFill>
                <a:srgbClr val="7F7F7F"/>
              </a:solidFill>
              <a:latin typeface="Calibri" pitchFamily="34" charset="0"/>
              <a:cs typeface="Calibri" panose="020F0502020204030204" pitchFamily="34" charset="0"/>
            </a:endParaRPr>
          </a:p>
          <a:p>
            <a:pPr lvl="0">
              <a:spcBef>
                <a:spcPts val="0"/>
              </a:spcBef>
              <a:spcAft>
                <a:spcPts val="1222"/>
              </a:spcAft>
            </a:pPr>
            <a:r>
              <a:rPr lang="en-US" sz="2800" dirty="0">
                <a:solidFill>
                  <a:srgbClr val="7F7F7F"/>
                </a:solidFill>
                <a:latin typeface="Calibri" pitchFamily="34" charset="0"/>
                <a:cs typeface="Calibri" panose="020F0502020204030204" pitchFamily="34" charset="0"/>
              </a:rPr>
              <a:t>This poster template is 21” high by 36” wide and is printed at 200% for a 42” high by 72” wide poster. It can be used to print any poster with a 7:12 aspect ratio.</a:t>
            </a:r>
          </a:p>
          <a:p>
            <a:pPr lvl="0">
              <a:spcBef>
                <a:spcPts val="0"/>
              </a:spcBef>
              <a:spcAft>
                <a:spcPts val="1222"/>
              </a:spcAft>
            </a:pPr>
            <a:r>
              <a:rPr lang="en-US" sz="4400" dirty="0">
                <a:solidFill>
                  <a:srgbClr val="7F7F7F"/>
                </a:solidFill>
                <a:latin typeface="Calibri" pitchFamily="34" charset="0"/>
                <a:cs typeface="Calibri" panose="020F0502020204030204" pitchFamily="34" charset="0"/>
              </a:rPr>
              <a:t>Placeholders</a:t>
            </a:r>
            <a:r>
              <a:rPr sz="4400" dirty="0">
                <a:solidFill>
                  <a:srgbClr val="7F7F7F"/>
                </a:solidFill>
                <a:latin typeface="Calibri" pitchFamily="34" charset="0"/>
                <a:cs typeface="Calibri" panose="020F0502020204030204" pitchFamily="34" charset="0"/>
              </a:rPr>
              <a:t>:</a:t>
            </a:r>
          </a:p>
          <a:p>
            <a:pPr lvl="0">
              <a:spcBef>
                <a:spcPts val="0"/>
              </a:spcBef>
              <a:spcAft>
                <a:spcPts val="1222"/>
              </a:spcAft>
            </a:pPr>
            <a:r>
              <a:rPr sz="2800" dirty="0">
                <a:solidFill>
                  <a:srgbClr val="7F7F7F"/>
                </a:solidFill>
                <a:latin typeface="Calibri" pitchFamily="34" charset="0"/>
                <a:cs typeface="Calibri" panose="020F0502020204030204" pitchFamily="34" charset="0"/>
              </a:rPr>
              <a:t>The </a:t>
            </a:r>
            <a:r>
              <a:rPr lang="en-US" sz="2800" dirty="0">
                <a:solidFill>
                  <a:srgbClr val="7F7F7F"/>
                </a:solidFill>
                <a:latin typeface="Calibri" pitchFamily="34" charset="0"/>
                <a:cs typeface="Calibri" panose="020F0502020204030204" pitchFamily="34" charset="0"/>
              </a:rPr>
              <a:t>various elements included</a:t>
            </a:r>
            <a:r>
              <a:rPr sz="2800" dirty="0">
                <a:solidFill>
                  <a:srgbClr val="7F7F7F"/>
                </a:solidFill>
                <a:latin typeface="Calibri" pitchFamily="34" charset="0"/>
                <a:cs typeface="Calibri" panose="020F0502020204030204" pitchFamily="34" charset="0"/>
              </a:rPr>
              <a:t> in this </a:t>
            </a:r>
            <a:r>
              <a:rPr lang="en-US" sz="2800" dirty="0">
                <a:solidFill>
                  <a:srgbClr val="7F7F7F"/>
                </a:solidFill>
                <a:latin typeface="Calibri" pitchFamily="34" charset="0"/>
                <a:cs typeface="Calibri" panose="020F0502020204030204" pitchFamily="34" charset="0"/>
              </a:rPr>
              <a:t>poster are ones</a:t>
            </a:r>
            <a:r>
              <a:rPr lang="en-US" sz="2800" baseline="0" dirty="0">
                <a:solidFill>
                  <a:srgbClr val="7F7F7F"/>
                </a:solidFill>
                <a:latin typeface="Calibri" pitchFamily="34" charset="0"/>
                <a:cs typeface="Calibri" panose="020F0502020204030204" pitchFamily="34" charset="0"/>
              </a:rPr>
              <a:t> we often see in medical, research, and scientific posters.</a:t>
            </a:r>
            <a:r>
              <a:rPr sz="2800" dirty="0">
                <a:solidFill>
                  <a:srgbClr val="7F7F7F"/>
                </a:solidFill>
                <a:latin typeface="Calibri" pitchFamily="34" charset="0"/>
                <a:cs typeface="Calibri" panose="020F0502020204030204" pitchFamily="34" charset="0"/>
              </a:rPr>
              <a:t> </a:t>
            </a:r>
            <a:r>
              <a:rPr lang="en-US" sz="2800" dirty="0">
                <a:solidFill>
                  <a:srgbClr val="7F7F7F"/>
                </a:solidFill>
                <a:latin typeface="Calibri" pitchFamily="34" charset="0"/>
                <a:cs typeface="Calibri" panose="020F0502020204030204" pitchFamily="34" charset="0"/>
              </a:rPr>
              <a:t>Feel</a:t>
            </a:r>
            <a:r>
              <a:rPr lang="en-US" sz="28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222"/>
              </a:spcAft>
            </a:pPr>
            <a:r>
              <a:rPr lang="en-US" sz="4400" dirty="0">
                <a:solidFill>
                  <a:srgbClr val="7F7F7F"/>
                </a:solidFill>
                <a:latin typeface="Calibri" pitchFamily="34" charset="0"/>
                <a:cs typeface="Calibri" panose="020F0502020204030204" pitchFamily="34" charset="0"/>
              </a:rPr>
              <a:t>Image</a:t>
            </a:r>
            <a:r>
              <a:rPr lang="en-US" sz="4400" baseline="0" dirty="0">
                <a:solidFill>
                  <a:srgbClr val="7F7F7F"/>
                </a:solidFill>
                <a:latin typeface="Calibri" pitchFamily="34" charset="0"/>
                <a:cs typeface="Calibri" panose="020F0502020204030204" pitchFamily="34" charset="0"/>
              </a:rPr>
              <a:t> Quality</a:t>
            </a:r>
            <a:r>
              <a:rPr lang="en-US" sz="4400" dirty="0">
                <a:solidFill>
                  <a:srgbClr val="7F7F7F"/>
                </a:solidFill>
                <a:latin typeface="Calibri" pitchFamily="34" charset="0"/>
                <a:cs typeface="Calibri" panose="020F0502020204030204" pitchFamily="34" charset="0"/>
              </a:rPr>
              <a:t>:</a:t>
            </a:r>
          </a:p>
          <a:p>
            <a:pPr lvl="0">
              <a:spcBef>
                <a:spcPts val="0"/>
              </a:spcBef>
              <a:spcAft>
                <a:spcPts val="1222"/>
              </a:spcAft>
            </a:pPr>
            <a:r>
              <a:rPr lang="en-US" sz="2800" dirty="0">
                <a:solidFill>
                  <a:srgbClr val="7F7F7F"/>
                </a:solidFill>
                <a:latin typeface="Calibri" pitchFamily="34" charset="0"/>
                <a:cs typeface="Calibri" panose="020F0502020204030204" pitchFamily="34" charset="0"/>
              </a:rPr>
              <a:t>You can place digital photos or logo art in your poster file by selecting the </a:t>
            </a:r>
            <a:r>
              <a:rPr lang="en-US" sz="2800" b="1" dirty="0">
                <a:solidFill>
                  <a:srgbClr val="7F7F7F"/>
                </a:solidFill>
                <a:latin typeface="Calibri" pitchFamily="34" charset="0"/>
                <a:cs typeface="Calibri" panose="020F0502020204030204" pitchFamily="34" charset="0"/>
              </a:rPr>
              <a:t>Insert, Picture</a:t>
            </a:r>
            <a:r>
              <a:rPr lang="en-US" sz="28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2800" b="1" dirty="0">
                <a:solidFill>
                  <a:srgbClr val="7F7F7F"/>
                </a:solidFill>
                <a:latin typeface="Calibri" pitchFamily="34" charset="0"/>
                <a:cs typeface="Calibri" panose="020F0502020204030204" pitchFamily="34" charset="0"/>
              </a:rPr>
              <a:t>150-200 pixels per inch in their final printed size</a:t>
            </a:r>
            <a:r>
              <a:rPr lang="en-US" sz="2800" dirty="0">
                <a:solidFill>
                  <a:srgbClr val="7F7F7F"/>
                </a:solidFill>
                <a:latin typeface="Calibri" pitchFamily="34" charset="0"/>
                <a:cs typeface="Calibri" panose="020F0502020204030204" pitchFamily="34" charset="0"/>
              </a:rPr>
              <a:t>. For instance, a 1600 x 1200 pixel</a:t>
            </a:r>
            <a:r>
              <a:rPr lang="en-US" sz="2800" baseline="0" dirty="0">
                <a:solidFill>
                  <a:srgbClr val="7F7F7F"/>
                </a:solidFill>
                <a:latin typeface="Calibri" pitchFamily="34" charset="0"/>
                <a:cs typeface="Calibri" panose="020F0502020204030204" pitchFamily="34" charset="0"/>
              </a:rPr>
              <a:t> photo will usually look fine up to </a:t>
            </a:r>
            <a:r>
              <a:rPr lang="en-US" sz="2800" dirty="0">
                <a:solidFill>
                  <a:srgbClr val="7F7F7F"/>
                </a:solidFill>
                <a:latin typeface="Calibri" pitchFamily="34" charset="0"/>
                <a:cs typeface="Calibri" panose="020F0502020204030204" pitchFamily="34" charset="0"/>
              </a:rPr>
              <a:t>8“-10” wide on your printed poster.</a:t>
            </a:r>
          </a:p>
          <a:p>
            <a:pPr lvl="0">
              <a:spcBef>
                <a:spcPts val="0"/>
              </a:spcBef>
              <a:spcAft>
                <a:spcPts val="1222"/>
              </a:spcAft>
            </a:pPr>
            <a:r>
              <a:rPr lang="en-US" sz="28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222"/>
              </a:spcAft>
            </a:pPr>
            <a:r>
              <a:rPr lang="en-US" sz="28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222"/>
              </a:spcAft>
            </a:pPr>
            <a:br>
              <a:rPr lang="en-US" sz="2400" dirty="0">
                <a:solidFill>
                  <a:srgbClr val="7F7F7F"/>
                </a:solidFill>
                <a:latin typeface="Calibri" pitchFamily="34" charset="0"/>
                <a:cs typeface="Calibri" panose="020F0502020204030204" pitchFamily="34" charset="0"/>
              </a:rPr>
            </a:br>
            <a:r>
              <a:rPr lang="en-US" sz="24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33375600" y="0"/>
            <a:ext cx="6217920" cy="19202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222"/>
                </a:spcAft>
              </a:pPr>
              <a:r>
                <a:rPr lang="en-US" sz="4400" dirty="0">
                  <a:solidFill>
                    <a:schemeClr val="bg1">
                      <a:lumMod val="50000"/>
                    </a:schemeClr>
                  </a:solidFill>
                  <a:latin typeface="Calibri" pitchFamily="34" charset="0"/>
                  <a:cs typeface="Calibri" panose="020F0502020204030204" pitchFamily="34" charset="0"/>
                </a:rPr>
                <a:t>Change</a:t>
              </a:r>
              <a:r>
                <a:rPr lang="en-US" sz="4400" baseline="0" dirty="0">
                  <a:solidFill>
                    <a:schemeClr val="bg1">
                      <a:lumMod val="50000"/>
                    </a:schemeClr>
                  </a:solidFill>
                  <a:latin typeface="Calibri" pitchFamily="34" charset="0"/>
                  <a:cs typeface="Calibri" panose="020F0502020204030204" pitchFamily="34" charset="0"/>
                </a:rPr>
                <a:t> Color Theme</a:t>
              </a:r>
              <a:r>
                <a:rPr lang="en-US" sz="4400" dirty="0">
                  <a:solidFill>
                    <a:schemeClr val="bg1">
                      <a:lumMod val="50000"/>
                    </a:schemeClr>
                  </a:solidFill>
                  <a:latin typeface="Calibri" pitchFamily="34" charset="0"/>
                  <a:cs typeface="Calibri" panose="020F0502020204030204" pitchFamily="34" charset="0"/>
                </a:rPr>
                <a:t>:</a:t>
              </a:r>
              <a:endParaRPr sz="440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r>
                <a:rPr lang="en-US" sz="28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28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222"/>
                </a:spcAft>
              </a:pPr>
              <a:r>
                <a:rPr lang="en-US" sz="2800" baseline="0" dirty="0">
                  <a:solidFill>
                    <a:schemeClr val="bg1">
                      <a:lumMod val="50000"/>
                    </a:schemeClr>
                  </a:solidFill>
                  <a:latin typeface="Calibri" pitchFamily="34" charset="0"/>
                  <a:cs typeface="Calibri" panose="020F0502020204030204" pitchFamily="34" charset="0"/>
                </a:rPr>
                <a:t>To change the color theme, select the </a:t>
              </a:r>
              <a:r>
                <a:rPr lang="en-US" sz="2800" b="1" baseline="0" dirty="0">
                  <a:solidFill>
                    <a:schemeClr val="bg1">
                      <a:lumMod val="50000"/>
                    </a:schemeClr>
                  </a:solidFill>
                  <a:latin typeface="Calibri" pitchFamily="34" charset="0"/>
                  <a:cs typeface="Calibri" panose="020F0502020204030204" pitchFamily="34" charset="0"/>
                </a:rPr>
                <a:t>Design</a:t>
              </a:r>
              <a:r>
                <a:rPr lang="en-US" sz="2800" baseline="0" dirty="0">
                  <a:solidFill>
                    <a:schemeClr val="bg1">
                      <a:lumMod val="50000"/>
                    </a:schemeClr>
                  </a:solidFill>
                  <a:latin typeface="Calibri" pitchFamily="34" charset="0"/>
                  <a:cs typeface="Calibri" panose="020F0502020204030204" pitchFamily="34" charset="0"/>
                </a:rPr>
                <a:t> tab, then select the </a:t>
              </a:r>
              <a:r>
                <a:rPr lang="en-US" sz="2800" b="1" baseline="0" dirty="0">
                  <a:solidFill>
                    <a:schemeClr val="bg1">
                      <a:lumMod val="50000"/>
                    </a:schemeClr>
                  </a:solidFill>
                  <a:latin typeface="Calibri" pitchFamily="34" charset="0"/>
                  <a:cs typeface="Calibri" panose="020F0502020204030204" pitchFamily="34" charset="0"/>
                </a:rPr>
                <a:t>Colors</a:t>
              </a:r>
              <a:r>
                <a:rPr lang="en-US" sz="28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22"/>
                </a:spcAft>
              </a:pPr>
              <a:r>
                <a:rPr lang="en-US" sz="28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222"/>
                </a:spcAft>
              </a:pPr>
              <a:r>
                <a:rPr lang="en-US" sz="44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222"/>
                </a:spcAft>
              </a:pPr>
              <a:r>
                <a:rPr lang="en-US" sz="2800" dirty="0">
                  <a:solidFill>
                    <a:schemeClr val="bg1">
                      <a:lumMod val="50000"/>
                    </a:schemeClr>
                  </a:solidFill>
                  <a:latin typeface="Calibri" pitchFamily="34" charset="0"/>
                  <a:cs typeface="Calibri" panose="020F0502020204030204" pitchFamily="34" charset="0"/>
                </a:rPr>
                <a:t>Once your poster file is ready, visit</a:t>
              </a:r>
              <a:r>
                <a:rPr lang="en-US" sz="2800" baseline="0" dirty="0">
                  <a:solidFill>
                    <a:schemeClr val="bg1">
                      <a:lumMod val="50000"/>
                    </a:schemeClr>
                  </a:solidFill>
                  <a:latin typeface="Calibri" pitchFamily="34" charset="0"/>
                  <a:cs typeface="Calibri" panose="020F0502020204030204" pitchFamily="34" charset="0"/>
                </a:rPr>
                <a:t> </a:t>
              </a:r>
              <a:r>
                <a:rPr lang="en-US" sz="2800" b="1" baseline="0" dirty="0">
                  <a:solidFill>
                    <a:schemeClr val="bg1">
                      <a:lumMod val="50000"/>
                    </a:schemeClr>
                  </a:solidFill>
                  <a:latin typeface="Calibri" pitchFamily="34" charset="0"/>
                  <a:cs typeface="Calibri" panose="020F0502020204030204" pitchFamily="34" charset="0"/>
                </a:rPr>
                <a:t>www.genigraphics.com</a:t>
              </a:r>
              <a:r>
                <a:rPr lang="en-US" sz="28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222"/>
                </a:spcAft>
              </a:pPr>
              <a:r>
                <a:rPr lang="en-US" sz="28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28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2800" baseline="0" dirty="0">
                  <a:solidFill>
                    <a:schemeClr val="bg1">
                      <a:lumMod val="50000"/>
                    </a:schemeClr>
                  </a:solidFill>
                  <a:latin typeface="Calibri" pitchFamily="34" charset="0"/>
                  <a:cs typeface="Calibri" panose="020F0502020204030204" pitchFamily="34" charset="0"/>
                </a:rPr>
                <a:t>US and Canada:  1-800-790-4001</a:t>
              </a:r>
              <a:br>
                <a:rPr lang="en-US" sz="2800" baseline="0" dirty="0">
                  <a:solidFill>
                    <a:schemeClr val="bg1">
                      <a:lumMod val="50000"/>
                    </a:schemeClr>
                  </a:solidFill>
                  <a:latin typeface="Calibri" pitchFamily="34" charset="0"/>
                  <a:cs typeface="Calibri" panose="020F0502020204030204" pitchFamily="34" charset="0"/>
                </a:rPr>
              </a:br>
              <a:r>
                <a:rPr lang="en-US" sz="28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2400" dirty="0">
                  <a:solidFill>
                    <a:schemeClr val="bg1">
                      <a:lumMod val="50000"/>
                    </a:schemeClr>
                  </a:solidFill>
                  <a:latin typeface="Calibri" pitchFamily="34" charset="0"/>
                  <a:cs typeface="Calibri" panose="020F0502020204030204" pitchFamily="34" charset="0"/>
                </a:rPr>
              </a:br>
              <a:r>
                <a:rPr lang="en-US" sz="24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81341" y="8882743"/>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08200" y="189738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ransition spd="slow" advTm="20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pPr/>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pPr/>
              <a:t>‹#›</a:t>
            </a:fld>
            <a:endParaRPr lang="en-US" dirty="0"/>
          </a:p>
        </p:txBody>
      </p:sp>
    </p:spTree>
    <p:extLst>
      <p:ext uri="{BB962C8B-B14F-4D97-AF65-F5344CB8AC3E}">
        <p14:creationId xmlns:p14="http://schemas.microsoft.com/office/powerpoint/2010/main" val="2931665100"/>
      </p:ext>
    </p:extLst>
  </p:cSld>
  <p:clrMapOvr>
    <a:masterClrMapping/>
  </p:clrMapOvr>
  <p:transition spd="slow" advTm="200000">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768986"/>
            <a:ext cx="29626560" cy="3200400"/>
          </a:xfrm>
          <a:prstGeom prst="rect">
            <a:avLst/>
          </a:prstGeom>
        </p:spPr>
        <p:txBody>
          <a:bodyPr vert="horz" lIns="223286" tIns="111644" rIns="223286" bIns="111644" rtlCol="0" anchor="ctr">
            <a:normAutofit/>
          </a:bodyPr>
          <a:lstStyle/>
          <a:p>
            <a:r>
              <a:rPr lang="en-US" dirty="0"/>
              <a:t>Click to edit Master title style</a:t>
            </a:r>
          </a:p>
        </p:txBody>
      </p:sp>
      <p:sp>
        <p:nvSpPr>
          <p:cNvPr id="3" name="Text Placeholder 2"/>
          <p:cNvSpPr>
            <a:spLocks noGrp="1"/>
          </p:cNvSpPr>
          <p:nvPr>
            <p:ph type="body" idx="1"/>
          </p:nvPr>
        </p:nvSpPr>
        <p:spPr>
          <a:xfrm>
            <a:off x="1645920" y="4480563"/>
            <a:ext cx="29626560" cy="12672697"/>
          </a:xfrm>
          <a:prstGeom prst="rect">
            <a:avLst/>
          </a:prstGeom>
        </p:spPr>
        <p:txBody>
          <a:bodyPr vert="horz" lIns="223286" tIns="111644" rIns="223286" bIns="1116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17797782"/>
            <a:ext cx="7680960" cy="1022350"/>
          </a:xfrm>
          <a:prstGeom prst="rect">
            <a:avLst/>
          </a:prstGeom>
        </p:spPr>
        <p:txBody>
          <a:bodyPr vert="horz" lIns="223286" tIns="111644" rIns="223286" bIns="111644" rtlCol="0" anchor="ctr"/>
          <a:lstStyle>
            <a:lvl1pPr algn="l">
              <a:defRPr sz="3100">
                <a:solidFill>
                  <a:schemeClr val="tx1">
                    <a:tint val="75000"/>
                  </a:schemeClr>
                </a:solidFill>
              </a:defRPr>
            </a:lvl1pPr>
          </a:lstStyle>
          <a:p>
            <a:fld id="{985D6BDF-9D0E-4E2B-85B8-D8F4790360C9}" type="datetimeFigureOut">
              <a:rPr lang="en-US" smtClean="0"/>
              <a:pPr/>
              <a:t>4/8/20</a:t>
            </a:fld>
            <a:endParaRPr lang="en-US" dirty="0"/>
          </a:p>
        </p:txBody>
      </p:sp>
      <p:sp>
        <p:nvSpPr>
          <p:cNvPr id="5" name="Footer Placeholder 4"/>
          <p:cNvSpPr>
            <a:spLocks noGrp="1"/>
          </p:cNvSpPr>
          <p:nvPr>
            <p:ph type="ftr" sz="quarter" idx="3"/>
          </p:nvPr>
        </p:nvSpPr>
        <p:spPr>
          <a:xfrm>
            <a:off x="11247120" y="17797782"/>
            <a:ext cx="10424160" cy="1022350"/>
          </a:xfrm>
          <a:prstGeom prst="rect">
            <a:avLst/>
          </a:prstGeom>
        </p:spPr>
        <p:txBody>
          <a:bodyPr vert="horz" lIns="223286" tIns="111644" rIns="223286" bIns="111644" rtlCol="0" anchor="ctr"/>
          <a:lstStyle>
            <a:lvl1pPr algn="ctr">
              <a:defRPr sz="3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17797782"/>
            <a:ext cx="7680960" cy="1022350"/>
          </a:xfrm>
          <a:prstGeom prst="rect">
            <a:avLst/>
          </a:prstGeom>
        </p:spPr>
        <p:txBody>
          <a:bodyPr vert="horz" lIns="223286" tIns="111644" rIns="223286" bIns="111644" rtlCol="0" anchor="ctr"/>
          <a:lstStyle>
            <a:lvl1pPr algn="r">
              <a:defRPr sz="3100">
                <a:solidFill>
                  <a:schemeClr val="tx1">
                    <a:tint val="75000"/>
                  </a:schemeClr>
                </a:solidFill>
              </a:defRPr>
            </a:lvl1pPr>
          </a:lstStyle>
          <a:p>
            <a:fld id="{FBB075EA-769C-4ECD-B48E-D6FCDC24F876}" type="slidenum">
              <a:rPr lang="en-US" smtClean="0"/>
              <a:pPr/>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200000">
    <p:wipe/>
  </p:transition>
  <p:txStyles>
    <p:titleStyle>
      <a:lvl1pPr algn="ctr" defTabSz="2232860" rtl="0" eaLnBrk="1" latinLnBrk="0" hangingPunct="1">
        <a:spcBef>
          <a:spcPct val="0"/>
        </a:spcBef>
        <a:buNone/>
        <a:defRPr sz="4000" kern="1200">
          <a:solidFill>
            <a:schemeClr val="tx1"/>
          </a:solidFill>
          <a:latin typeface="+mj-lt"/>
          <a:ea typeface="+mj-ea"/>
          <a:cs typeface="+mj-cs"/>
        </a:defRPr>
      </a:lvl1pPr>
    </p:titleStyle>
    <p:bodyStyle>
      <a:lvl1pPr marL="232590" indent="-232590" algn="l" defTabSz="22328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65178" indent="-232590" algn="l" defTabSz="223286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697770" indent="-232590" algn="l" defTabSz="223286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930358" indent="-232590" algn="l" defTabSz="223286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162949" indent="-232590" algn="l" defTabSz="223286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14036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6pPr>
      <a:lvl7pPr marL="725679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7pPr>
      <a:lvl8pPr marL="8373227"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8pPr>
      <a:lvl9pPr marL="948965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9pPr>
    </p:bodyStyle>
    <p:otherStyle>
      <a:defPPr>
        <a:defRPr lang="en-US"/>
      </a:defPPr>
      <a:lvl1pPr marL="0" algn="l" defTabSz="2232860" rtl="0" eaLnBrk="1" latinLnBrk="0" hangingPunct="1">
        <a:defRPr sz="4400" kern="1200">
          <a:solidFill>
            <a:schemeClr val="tx1"/>
          </a:solidFill>
          <a:latin typeface="+mn-lt"/>
          <a:ea typeface="+mn-ea"/>
          <a:cs typeface="+mn-cs"/>
        </a:defRPr>
      </a:lvl1pPr>
      <a:lvl2pPr marL="1116431" algn="l" defTabSz="2232860" rtl="0" eaLnBrk="1" latinLnBrk="0" hangingPunct="1">
        <a:defRPr sz="4400" kern="1200">
          <a:solidFill>
            <a:schemeClr val="tx1"/>
          </a:solidFill>
          <a:latin typeface="+mn-lt"/>
          <a:ea typeface="+mn-ea"/>
          <a:cs typeface="+mn-cs"/>
        </a:defRPr>
      </a:lvl2pPr>
      <a:lvl3pPr marL="2232860" algn="l" defTabSz="2232860" rtl="0" eaLnBrk="1" latinLnBrk="0" hangingPunct="1">
        <a:defRPr sz="4400" kern="1200">
          <a:solidFill>
            <a:schemeClr val="tx1"/>
          </a:solidFill>
          <a:latin typeface="+mn-lt"/>
          <a:ea typeface="+mn-ea"/>
          <a:cs typeface="+mn-cs"/>
        </a:defRPr>
      </a:lvl3pPr>
      <a:lvl4pPr marL="3349292" algn="l" defTabSz="2232860" rtl="0" eaLnBrk="1" latinLnBrk="0" hangingPunct="1">
        <a:defRPr sz="4400" kern="1200">
          <a:solidFill>
            <a:schemeClr val="tx1"/>
          </a:solidFill>
          <a:latin typeface="+mn-lt"/>
          <a:ea typeface="+mn-ea"/>
          <a:cs typeface="+mn-cs"/>
        </a:defRPr>
      </a:lvl4pPr>
      <a:lvl5pPr marL="4465721" algn="l" defTabSz="2232860" rtl="0" eaLnBrk="1" latinLnBrk="0" hangingPunct="1">
        <a:defRPr sz="4400" kern="1200">
          <a:solidFill>
            <a:schemeClr val="tx1"/>
          </a:solidFill>
          <a:latin typeface="+mn-lt"/>
          <a:ea typeface="+mn-ea"/>
          <a:cs typeface="+mn-cs"/>
        </a:defRPr>
      </a:lvl5pPr>
      <a:lvl6pPr marL="5582151" algn="l" defTabSz="2232860" rtl="0" eaLnBrk="1" latinLnBrk="0" hangingPunct="1">
        <a:defRPr sz="4400" kern="1200">
          <a:solidFill>
            <a:schemeClr val="tx1"/>
          </a:solidFill>
          <a:latin typeface="+mn-lt"/>
          <a:ea typeface="+mn-ea"/>
          <a:cs typeface="+mn-cs"/>
        </a:defRPr>
      </a:lvl6pPr>
      <a:lvl7pPr marL="6698580" algn="l" defTabSz="2232860" rtl="0" eaLnBrk="1" latinLnBrk="0" hangingPunct="1">
        <a:defRPr sz="4400" kern="1200">
          <a:solidFill>
            <a:schemeClr val="tx1"/>
          </a:solidFill>
          <a:latin typeface="+mn-lt"/>
          <a:ea typeface="+mn-ea"/>
          <a:cs typeface="+mn-cs"/>
        </a:defRPr>
      </a:lvl7pPr>
      <a:lvl8pPr marL="7815011" algn="l" defTabSz="2232860" rtl="0" eaLnBrk="1" latinLnBrk="0" hangingPunct="1">
        <a:defRPr sz="4400" kern="1200">
          <a:solidFill>
            <a:schemeClr val="tx1"/>
          </a:solidFill>
          <a:latin typeface="+mn-lt"/>
          <a:ea typeface="+mn-ea"/>
          <a:cs typeface="+mn-cs"/>
        </a:defRPr>
      </a:lvl8pPr>
      <a:lvl9pPr marL="8931443" algn="l" defTabSz="2232860"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ntext.reverso.net/%D0%BF%D0%B5%D1%80%D0%B5%D0%B2%D0%BE%D0%B4/%D0%B0%D0%BD%D0%B3%D0%BB%D0%B8%D0%B9%D1%81%D0%BA%D0%B8%D0%B9-%D1%80%D1%83%D1%81%D1%81%D0%BA%D0%B8%D0%B9/Introduction" TargetMode="External"/><Relationship Id="rId1" Type="http://schemas.openxmlformats.org/officeDocument/2006/relationships/slideLayout" Target="../slideLayouts/slideLayout1.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553" y="0"/>
            <a:ext cx="32276923" cy="1295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latin typeface="Times New Roman" panose="02020603050405020304" pitchFamily="18" charset="0"/>
                <a:cs typeface="Times New Roman" panose="02020603050405020304" pitchFamily="18" charset="0"/>
              </a:rPr>
              <a:t>24th</a:t>
            </a:r>
            <a:r>
              <a:rPr lang="ru-RU"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International Scientific Conference Evidence Based and Controversial Issues in Obstetrics and Gynecology, Kemerovo,</a:t>
            </a:r>
            <a:r>
              <a:rPr lang="ru-RU" sz="4000" b="1" dirty="0">
                <a:solidFill>
                  <a:schemeClr val="tx2">
                    <a:lumMod val="20000"/>
                    <a:lumOff val="80000"/>
                  </a:schemeClr>
                </a:solidFill>
                <a:latin typeface="Times New Roman" panose="02020603050405020304" pitchFamily="18" charset="0"/>
                <a:cs typeface="Times New Roman" pitchFamily="18" charset="0"/>
              </a:rPr>
              <a:t> </a:t>
            </a:r>
            <a:r>
              <a:rPr lang="en-US" sz="4000" b="1" dirty="0">
                <a:solidFill>
                  <a:schemeClr val="bg1"/>
                </a:solidFill>
                <a:latin typeface="Times New Roman" panose="02020603050405020304" pitchFamily="18" charset="0"/>
                <a:cs typeface="Times New Roman" panose="02020603050405020304" pitchFamily="18" charset="0"/>
              </a:rPr>
              <a:t>15-18 April 2020</a:t>
            </a:r>
            <a:endParaRPr lang="ru-RU" sz="4000" b="1" dirty="0">
              <a:solidFill>
                <a:schemeClr val="tx2">
                  <a:lumMod val="20000"/>
                  <a:lumOff val="80000"/>
                </a:schemeClr>
              </a:solidFill>
              <a:latin typeface="Times New Roman" panose="02020603050405020304" pitchFamily="18" charset="0"/>
              <a:cs typeface="Times New Roman" pitchFamily="18" charset="0"/>
            </a:endParaRPr>
          </a:p>
        </p:txBody>
      </p:sp>
      <p:sp>
        <p:nvSpPr>
          <p:cNvPr id="29" name="Rectangle 33"/>
          <p:cNvSpPr/>
          <p:nvPr/>
        </p:nvSpPr>
        <p:spPr>
          <a:xfrm>
            <a:off x="457200" y="3096591"/>
            <a:ext cx="29489400" cy="84814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en-US" sz="3200" dirty="0">
                <a:latin typeface="Times New Roman" pitchFamily="18" charset="0"/>
                <a:cs typeface="Times New Roman" pitchFamily="18" charset="0"/>
              </a:rPr>
              <a:t> Supervisors: </a:t>
            </a:r>
            <a:r>
              <a:rPr lang="en-US" sz="3200" dirty="0" err="1">
                <a:latin typeface="Times New Roman" pitchFamily="18" charset="0"/>
                <a:cs typeface="Times New Roman" pitchFamily="18" charset="0"/>
              </a:rPr>
              <a:t>Surina</a:t>
            </a:r>
            <a:r>
              <a:rPr lang="en-US" sz="3200" dirty="0">
                <a:latin typeface="Times New Roman" pitchFamily="18" charset="0"/>
                <a:cs typeface="Times New Roman" pitchFamily="18" charset="0"/>
              </a:rPr>
              <a:t> M.N., </a:t>
            </a:r>
            <a:r>
              <a:rPr lang="en-US" sz="3200" dirty="0" err="1">
                <a:latin typeface="Times New Roman" pitchFamily="18" charset="0"/>
                <a:cs typeface="Times New Roman" pitchFamily="18" charset="0"/>
              </a:rPr>
              <a:t>Gukina</a:t>
            </a:r>
            <a:r>
              <a:rPr lang="en-US" sz="3200" dirty="0">
                <a:latin typeface="Times New Roman" pitchFamily="18" charset="0"/>
                <a:cs typeface="Times New Roman" pitchFamily="18" charset="0"/>
              </a:rPr>
              <a:t> L.V., </a:t>
            </a:r>
            <a:r>
              <a:rPr lang="en-US" sz="3200" dirty="0" err="1">
                <a:latin typeface="Times New Roman" pitchFamily="18" charset="0"/>
                <a:cs typeface="Times New Roman" pitchFamily="18" charset="0"/>
              </a:rPr>
              <a:t>Surina</a:t>
            </a:r>
            <a:r>
              <a:rPr lang="en-US" sz="3200" dirty="0">
                <a:latin typeface="Times New Roman" pitchFamily="18" charset="0"/>
                <a:cs typeface="Times New Roman" pitchFamily="18" charset="0"/>
              </a:rPr>
              <a:t> V.N., G.A. </a:t>
            </a:r>
            <a:r>
              <a:rPr lang="en-US" sz="3200" dirty="0" err="1">
                <a:latin typeface="Times New Roman" pitchFamily="18" charset="0"/>
                <a:cs typeface="Times New Roman" pitchFamily="18" charset="0"/>
              </a:rPr>
              <a:t>Ushakova</a:t>
            </a:r>
            <a:r>
              <a:rPr lang="en-US" sz="3200" dirty="0">
                <a:latin typeface="Times New Roman" pitchFamily="18" charset="0"/>
                <a:cs typeface="Times New Roman" pitchFamily="18" charset="0"/>
              </a:rPr>
              <a:t> Department of Obstetrics and Gynecology, Kemerovo State Medical University, Russia</a:t>
            </a:r>
          </a:p>
          <a:p>
            <a:pPr algn="ctr"/>
            <a:endParaRPr lang="en-US" sz="3100" b="1" dirty="0">
              <a:solidFill>
                <a:schemeClr val="accent3">
                  <a:lumMod val="20000"/>
                  <a:lumOff val="80000"/>
                </a:schemeClr>
              </a:solidFill>
              <a:latin typeface="Times New Roman" pitchFamily="18" charset="0"/>
              <a:cs typeface="Times New Roman" pitchFamily="18" charset="0"/>
            </a:endParaRPr>
          </a:p>
        </p:txBody>
      </p:sp>
      <p:sp>
        <p:nvSpPr>
          <p:cNvPr id="27" name="Rectangle 33"/>
          <p:cNvSpPr/>
          <p:nvPr/>
        </p:nvSpPr>
        <p:spPr>
          <a:xfrm>
            <a:off x="0" y="2362200"/>
            <a:ext cx="32918400" cy="65819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en-US" sz="3200" b="1" dirty="0" err="1">
                <a:solidFill>
                  <a:schemeClr val="bg1"/>
                </a:solidFill>
                <a:latin typeface="Times New Roman" pitchFamily="18" charset="0"/>
                <a:cs typeface="Times New Roman" pitchFamily="18" charset="0"/>
              </a:rPr>
              <a:t>Rasputina</a:t>
            </a:r>
            <a:r>
              <a:rPr lang="en-US" sz="3200" b="1" dirty="0">
                <a:solidFill>
                  <a:schemeClr val="bg1"/>
                </a:solidFill>
                <a:latin typeface="Times New Roman" pitchFamily="18" charset="0"/>
                <a:cs typeface="Times New Roman" pitchFamily="18" charset="0"/>
              </a:rPr>
              <a:t> Z.O., </a:t>
            </a:r>
            <a:r>
              <a:rPr lang="en-US" sz="3200" b="1" dirty="0" err="1">
                <a:solidFill>
                  <a:schemeClr val="bg1"/>
                </a:solidFill>
                <a:latin typeface="Times New Roman" pitchFamily="18" charset="0"/>
                <a:cs typeface="Times New Roman" pitchFamily="18" charset="0"/>
              </a:rPr>
              <a:t>Ribnikov</a:t>
            </a:r>
            <a:r>
              <a:rPr lang="en-US" sz="3200" b="1" dirty="0">
                <a:solidFill>
                  <a:schemeClr val="bg1"/>
                </a:solidFill>
                <a:latin typeface="Times New Roman" pitchFamily="18" charset="0"/>
                <a:cs typeface="Times New Roman" pitchFamily="18" charset="0"/>
              </a:rPr>
              <a:t> S.V., Danilova L.N. </a:t>
            </a:r>
          </a:p>
        </p:txBody>
      </p:sp>
      <p:sp>
        <p:nvSpPr>
          <p:cNvPr id="4" name="Text Box 122"/>
          <p:cNvSpPr txBox="1">
            <a:spLocks noChangeArrowheads="1"/>
          </p:cNvSpPr>
          <p:nvPr/>
        </p:nvSpPr>
        <p:spPr bwMode="auto">
          <a:xfrm>
            <a:off x="591205" y="1022024"/>
            <a:ext cx="29933611" cy="145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035" tIns="232590" rIns="93035" bIns="23259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ru-RU" sz="3200" b="1" dirty="0">
                <a:solidFill>
                  <a:schemeClr val="bg1"/>
                </a:solidFill>
                <a:latin typeface="Times New Roman" pitchFamily="18" charset="0"/>
                <a:cs typeface="Times New Roman" pitchFamily="18" charset="0"/>
              </a:rPr>
              <a:t>«</a:t>
            </a:r>
            <a:r>
              <a:rPr lang="en-US" sz="3200" b="1" dirty="0">
                <a:solidFill>
                  <a:schemeClr val="bg1"/>
                </a:solidFill>
                <a:latin typeface="Times New Roman" pitchFamily="18" charset="0"/>
                <a:cs typeface="Times New Roman" pitchFamily="18" charset="0"/>
              </a:rPr>
              <a:t>FEATURES OF PREGNANCY AND CHILDBIRTH IN WOMEN AFTER SURGICAL TREATMENT </a:t>
            </a:r>
            <a:br>
              <a:rPr lang="ru-RU" sz="3200" b="1" dirty="0">
                <a:solidFill>
                  <a:schemeClr val="bg1"/>
                </a:solidFill>
                <a:latin typeface="Times New Roman" pitchFamily="18" charset="0"/>
                <a:cs typeface="Times New Roman" pitchFamily="18" charset="0"/>
              </a:rPr>
            </a:br>
            <a:r>
              <a:rPr lang="en-US" sz="3200" b="1" dirty="0">
                <a:solidFill>
                  <a:schemeClr val="bg1"/>
                </a:solidFill>
                <a:latin typeface="Times New Roman" pitchFamily="18" charset="0"/>
                <a:cs typeface="Times New Roman" pitchFamily="18" charset="0"/>
              </a:rPr>
              <a:t>OF </a:t>
            </a:r>
            <a:r>
              <a:rPr lang="en-US" sz="3200" b="1">
                <a:solidFill>
                  <a:schemeClr val="bg1"/>
                </a:solidFill>
                <a:latin typeface="Times New Roman" pitchFamily="18" charset="0"/>
                <a:cs typeface="Times New Roman" pitchFamily="18" charset="0"/>
              </a:rPr>
              <a:t>OVARIES BENIGN </a:t>
            </a:r>
            <a:r>
              <a:rPr lang="en-US" sz="3200" b="1" dirty="0">
                <a:solidFill>
                  <a:schemeClr val="bg1"/>
                </a:solidFill>
                <a:latin typeface="Times New Roman" pitchFamily="18" charset="0"/>
                <a:cs typeface="Times New Roman" pitchFamily="18" charset="0"/>
              </a:rPr>
              <a:t>MASSES</a:t>
            </a:r>
            <a:r>
              <a:rPr lang="ru-RU" sz="3200"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 DURING PREGNANCY</a:t>
            </a:r>
            <a:r>
              <a:rPr lang="ru-RU" sz="3200" b="1" dirty="0">
                <a:solidFill>
                  <a:schemeClr val="bg1"/>
                </a:solidFill>
                <a:latin typeface="Times New Roman" pitchFamily="18" charset="0"/>
                <a:cs typeface="Times New Roman" pitchFamily="18" charset="0"/>
              </a:rPr>
              <a:t>»</a:t>
            </a:r>
            <a:endParaRPr lang="ru-RU" sz="3200" dirty="0">
              <a:solidFill>
                <a:schemeClr val="bg1"/>
              </a:solidFill>
              <a:latin typeface="Times New Roman" pitchFamily="18" charset="0"/>
              <a:cs typeface="Times New Roman" pitchFamily="18" charset="0"/>
            </a:endParaRPr>
          </a:p>
        </p:txBody>
      </p:sp>
      <p:sp>
        <p:nvSpPr>
          <p:cNvPr id="24" name="TextBox 23"/>
          <p:cNvSpPr txBox="1"/>
          <p:nvPr/>
        </p:nvSpPr>
        <p:spPr>
          <a:xfrm>
            <a:off x="5713849" y="16816324"/>
            <a:ext cx="13069612" cy="2262966"/>
          </a:xfrm>
          <a:prstGeom prst="rect">
            <a:avLst/>
          </a:prstGeom>
          <a:solidFill>
            <a:schemeClr val="accent1">
              <a:lumMod val="40000"/>
              <a:lumOff val="60000"/>
            </a:schemeClr>
          </a:solidFill>
        </p:spPr>
        <p:txBody>
          <a:bodyPr wrap="square" lIns="46518" tIns="23260" rIns="46518" bIns="23260" rtlCol="0">
            <a:spAutoFit/>
          </a:bodyPr>
          <a:lstStyle/>
          <a:p>
            <a:r>
              <a:rPr lang="en-US" sz="2800" dirty="0" err="1">
                <a:latin typeface="Times New Roman" pitchFamily="18" charset="0"/>
                <a:cs typeface="Times New Roman" pitchFamily="18" charset="0"/>
              </a:rPr>
              <a:t>Rasputina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Zhanna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Olegovna</a:t>
            </a:r>
            <a:r>
              <a:rPr lang="en-US" sz="2800" dirty="0">
                <a:latin typeface="Times New Roman" pitchFamily="18" charset="0"/>
                <a:cs typeface="Times New Roman" pitchFamily="18" charset="0"/>
              </a:rPr>
              <a:t>,  post-graduate student,</a:t>
            </a:r>
          </a:p>
          <a:p>
            <a:r>
              <a:rPr lang="ru-RU" sz="2800" dirty="0">
                <a:latin typeface="Times New Roman" pitchFamily="18" charset="0"/>
                <a:cs typeface="Times New Roman" pitchFamily="18" charset="0"/>
              </a:rPr>
              <a:t>650002,</a:t>
            </a:r>
            <a:r>
              <a:rPr lang="en-US" sz="2800" dirty="0">
                <a:latin typeface="Times New Roman" pitchFamily="18" charset="0"/>
                <a:cs typeface="Times New Roman" pitchFamily="18" charset="0"/>
              </a:rPr>
              <a:t>Kemerovo</a:t>
            </a:r>
            <a:r>
              <a:rPr lang="ru-RU"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Nakhimova</a:t>
            </a:r>
            <a:r>
              <a:rPr lang="ru-RU" sz="2800" dirty="0">
                <a:latin typeface="Times New Roman" pitchFamily="18" charset="0"/>
                <a:cs typeface="Times New Roman" pitchFamily="18" charset="0"/>
              </a:rPr>
              <a:t>, 147</a:t>
            </a:r>
            <a:r>
              <a:rPr lang="en-US" sz="2800" dirty="0">
                <a:latin typeface="Times New Roman" pitchFamily="18" charset="0"/>
                <a:cs typeface="Times New Roman" pitchFamily="18" charset="0"/>
              </a:rPr>
              <a:t>b</a:t>
            </a:r>
            <a:r>
              <a:rPr lang="ru-RU"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Tel.: </a:t>
            </a:r>
            <a:r>
              <a:rPr lang="ru-RU" sz="2800" dirty="0">
                <a:latin typeface="Times New Roman" pitchFamily="18" charset="0"/>
                <a:cs typeface="Times New Roman" pitchFamily="18" charset="0"/>
              </a:rPr>
              <a:t>8-923-600-5670</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Email</a:t>
            </a:r>
            <a:r>
              <a:rPr lang="ru-RU" sz="2800" dirty="0">
                <a:latin typeface="Times New Roman" pitchFamily="18" charset="0"/>
                <a:cs typeface="Times New Roman" pitchFamily="18" charset="0"/>
              </a:rPr>
              <a:t>:</a:t>
            </a:r>
            <a:r>
              <a:rPr lang="en-US" sz="2800" dirty="0">
                <a:latin typeface="Times New Roman" pitchFamily="18" charset="0"/>
                <a:cs typeface="Times New Roman" pitchFamily="18" charset="0"/>
              </a:rPr>
              <a:t> zhanna.rasputina@list.ru</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25" name="TextBox 24"/>
          <p:cNvSpPr txBox="1"/>
          <p:nvPr/>
        </p:nvSpPr>
        <p:spPr>
          <a:xfrm>
            <a:off x="591205" y="17359255"/>
            <a:ext cx="3681465" cy="539417"/>
          </a:xfrm>
          <a:prstGeom prst="rect">
            <a:avLst/>
          </a:prstGeom>
          <a:noFill/>
        </p:spPr>
        <p:txBody>
          <a:bodyPr wrap="none" lIns="46518" tIns="23260" rIns="46518" bIns="23260" rtlCol="0">
            <a:spAutoFit/>
          </a:bodyPr>
          <a:lstStyle/>
          <a:p>
            <a:r>
              <a:rPr lang="en-US" sz="3200" b="1" dirty="0">
                <a:latin typeface="Times New Roman" pitchFamily="18" charset="0"/>
                <a:cs typeface="Times New Roman" pitchFamily="18" charset="0"/>
              </a:rPr>
              <a:t>Contact information</a:t>
            </a:r>
          </a:p>
        </p:txBody>
      </p:sp>
      <p:sp>
        <p:nvSpPr>
          <p:cNvPr id="32" name="Rectangle 31"/>
          <p:cNvSpPr/>
          <p:nvPr/>
        </p:nvSpPr>
        <p:spPr>
          <a:xfrm>
            <a:off x="285555" y="3886200"/>
            <a:ext cx="10894497" cy="47500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en-US" sz="3200" dirty="0">
                <a:solidFill>
                  <a:schemeClr val="accent4">
                    <a:lumMod val="20000"/>
                    <a:lumOff val="80000"/>
                  </a:schemeClr>
                </a:solidFill>
                <a:hlinkClick r:id="rId2"/>
              </a:rPr>
              <a:t>I</a:t>
            </a:r>
            <a:r>
              <a:rPr lang="en-US" sz="3200" b="1" dirty="0">
                <a:solidFill>
                  <a:schemeClr val="accent3">
                    <a:lumMod val="20000"/>
                    <a:lumOff val="80000"/>
                  </a:schemeClr>
                </a:solidFill>
                <a:latin typeface="Times New Roman" pitchFamily="18" charset="0"/>
                <a:cs typeface="Times New Roman" pitchFamily="18" charset="0"/>
              </a:rPr>
              <a:t> Introduction</a:t>
            </a:r>
            <a:endParaRPr lang="en-US" sz="3200" b="1" dirty="0">
              <a:solidFill>
                <a:schemeClr val="accent4">
                  <a:lumMod val="20000"/>
                  <a:lumOff val="80000"/>
                </a:schemeClr>
              </a:solidFill>
              <a:latin typeface="Times New Roman" pitchFamily="18" charset="0"/>
              <a:cs typeface="Times New Roman" pitchFamily="18" charset="0"/>
            </a:endParaRPr>
          </a:p>
        </p:txBody>
      </p:sp>
      <p:sp>
        <p:nvSpPr>
          <p:cNvPr id="34" name="Rectangle 33"/>
          <p:cNvSpPr/>
          <p:nvPr/>
        </p:nvSpPr>
        <p:spPr>
          <a:xfrm>
            <a:off x="285553" y="8806897"/>
            <a:ext cx="5808055" cy="64928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ru-RU" sz="3200" dirty="0" err="1">
                <a:latin typeface="Times New Roman" panose="02020603050405020304" pitchFamily="18" charset="0"/>
                <a:cs typeface="Times New Roman" panose="02020603050405020304" pitchFamily="18" charset="0"/>
              </a:rPr>
              <a:t>Ма</a:t>
            </a:r>
            <a:r>
              <a:rPr lang="en-US" sz="3200" dirty="0" err="1">
                <a:latin typeface="Times New Roman" panose="02020603050405020304" pitchFamily="18" charset="0"/>
                <a:cs typeface="Times New Roman" panose="02020603050405020304" pitchFamily="18" charset="0"/>
              </a:rPr>
              <a:t>terials</a:t>
            </a:r>
            <a:r>
              <a:rPr lang="en-US" sz="3200" dirty="0">
                <a:latin typeface="Times New Roman" panose="02020603050405020304" pitchFamily="18" charset="0"/>
                <a:cs typeface="Times New Roman" panose="02020603050405020304" pitchFamily="18" charset="0"/>
              </a:rPr>
              <a:t> and Methods </a:t>
            </a:r>
            <a:endParaRPr lang="en-US" sz="3200" dirty="0">
              <a:solidFill>
                <a:schemeClr val="accent3">
                  <a:lumMod val="20000"/>
                  <a:lumOff val="80000"/>
                </a:schemeClr>
              </a:solidFill>
              <a:latin typeface="Times New Roman" panose="02020603050405020304" pitchFamily="18" charset="0"/>
              <a:cs typeface="Times New Roman" pitchFamily="18" charset="0"/>
            </a:endParaRPr>
          </a:p>
        </p:txBody>
      </p:sp>
      <p:sp>
        <p:nvSpPr>
          <p:cNvPr id="36" name="Rectangle 35"/>
          <p:cNvSpPr/>
          <p:nvPr/>
        </p:nvSpPr>
        <p:spPr>
          <a:xfrm>
            <a:off x="11410105" y="13369959"/>
            <a:ext cx="21190283" cy="7619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en-US" sz="3200" b="1" dirty="0">
                <a:latin typeface="Times New Roman" panose="02020603050405020304" pitchFamily="18" charset="0"/>
                <a:cs typeface="Times New Roman" panose="02020603050405020304" pitchFamily="18" charset="0"/>
              </a:rPr>
              <a:t>Conclusion</a:t>
            </a:r>
            <a:endParaRPr lang="en-US" sz="3200" b="1" dirty="0">
              <a:solidFill>
                <a:schemeClr val="accent3">
                  <a:lumMod val="20000"/>
                  <a:lumOff val="80000"/>
                </a:schemeClr>
              </a:solidFill>
              <a:latin typeface="Times New Roman" panose="02020603050405020304" pitchFamily="18" charset="0"/>
              <a:cs typeface="Times New Roman" pitchFamily="18" charset="0"/>
            </a:endParaRPr>
          </a:p>
        </p:txBody>
      </p:sp>
      <p:sp>
        <p:nvSpPr>
          <p:cNvPr id="45" name="Rectangle 44"/>
          <p:cNvSpPr/>
          <p:nvPr/>
        </p:nvSpPr>
        <p:spPr>
          <a:xfrm>
            <a:off x="11372194" y="3886200"/>
            <a:ext cx="21190283" cy="48343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rtlCol="0" anchor="ctr"/>
          <a:lstStyle/>
          <a:p>
            <a:pPr algn="ctr"/>
            <a:r>
              <a:rPr lang="en-US" sz="3200" b="1" dirty="0">
                <a:latin typeface="Times New Roman" panose="02020603050405020304" pitchFamily="18" charset="0"/>
                <a:cs typeface="Times New Roman" panose="02020603050405020304" pitchFamily="18" charset="0"/>
              </a:rPr>
              <a:t>Results</a:t>
            </a:r>
            <a:endParaRPr lang="en-US" sz="3200" b="1" dirty="0">
              <a:solidFill>
                <a:schemeClr val="accent3">
                  <a:lumMod val="20000"/>
                  <a:lumOff val="80000"/>
                </a:schemeClr>
              </a:solidFill>
              <a:latin typeface="Times New Roman" panose="02020603050405020304" pitchFamily="18" charset="0"/>
              <a:cs typeface="Times New Roman" pitchFamily="18" charset="0"/>
            </a:endParaRPr>
          </a:p>
        </p:txBody>
      </p:sp>
      <p:sp>
        <p:nvSpPr>
          <p:cNvPr id="2" name="Прямоугольник 1"/>
          <p:cNvSpPr/>
          <p:nvPr/>
        </p:nvSpPr>
        <p:spPr>
          <a:xfrm>
            <a:off x="285555" y="4369633"/>
            <a:ext cx="10894497" cy="42869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457200" algn="just"/>
            <a:r>
              <a:rPr lang="en-US" sz="3200" dirty="0">
                <a:solidFill>
                  <a:schemeClr val="tx1"/>
                </a:solidFill>
                <a:latin typeface="Times New Roman" pitchFamily="18" charset="0"/>
                <a:cs typeface="Times New Roman" pitchFamily="18" charset="0"/>
              </a:rPr>
              <a:t>The course and outcome of pregnancy in women depends on a large number of different factors. The presence of benign masses of the ovaries is a serious problem in bearing a pregnancy</a:t>
            </a:r>
            <a:r>
              <a:rPr lang="en-US"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r>
              <a:rPr lang="en-US" sz="3200" b="1" i="1" dirty="0">
                <a:solidFill>
                  <a:schemeClr val="tx1"/>
                </a:solidFill>
                <a:latin typeface="Times New Roman" pitchFamily="18" charset="0"/>
                <a:cs typeface="Times New Roman" pitchFamily="18" charset="0"/>
              </a:rPr>
              <a:t>Objective</a:t>
            </a:r>
            <a:r>
              <a:rPr lang="ru-RU" sz="3200" dirty="0">
                <a:solidFill>
                  <a:schemeClr val="tx1"/>
                </a:solidFill>
                <a:latin typeface="Times New Roman" pitchFamily="18" charset="0"/>
                <a:cs typeface="Times New Roman" pitchFamily="18" charset="0"/>
              </a:rPr>
              <a:t> - </a:t>
            </a:r>
            <a:r>
              <a:rPr lang="en-US" sz="3200" dirty="0">
                <a:solidFill>
                  <a:schemeClr val="tx1"/>
                </a:solidFill>
                <a:latin typeface="Times New Roman" pitchFamily="18" charset="0"/>
                <a:cs typeface="Times New Roman" pitchFamily="18" charset="0"/>
              </a:rPr>
              <a:t>to evaluate the course </a:t>
            </a:r>
            <a:endParaRPr lang="ru-RU" sz="3200" dirty="0">
              <a:solidFill>
                <a:schemeClr val="tx1"/>
              </a:solidFill>
              <a:latin typeface="Times New Roman" pitchFamily="18" charset="0"/>
              <a:cs typeface="Times New Roman" pitchFamily="18" charset="0"/>
            </a:endParaRPr>
          </a:p>
          <a:p>
            <a:pPr indent="457200" algn="just"/>
            <a:r>
              <a:rPr lang="en-US" sz="3200" dirty="0">
                <a:solidFill>
                  <a:schemeClr val="tx1"/>
                </a:solidFill>
                <a:latin typeface="Times New Roman" pitchFamily="18" charset="0"/>
                <a:cs typeface="Times New Roman" pitchFamily="18" charset="0"/>
              </a:rPr>
              <a:t>of pregnancy and its outcome </a:t>
            </a:r>
            <a:endParaRPr lang="ru-RU" sz="3200" dirty="0">
              <a:solidFill>
                <a:schemeClr val="tx1"/>
              </a:solidFill>
              <a:latin typeface="Times New Roman" pitchFamily="18" charset="0"/>
              <a:cs typeface="Times New Roman" pitchFamily="18" charset="0"/>
            </a:endParaRPr>
          </a:p>
          <a:p>
            <a:pPr indent="457200" algn="just"/>
            <a:r>
              <a:rPr lang="en-US" sz="3200" dirty="0">
                <a:solidFill>
                  <a:schemeClr val="tx1"/>
                </a:solidFill>
                <a:latin typeface="Times New Roman" pitchFamily="18" charset="0"/>
                <a:cs typeface="Times New Roman" pitchFamily="18" charset="0"/>
              </a:rPr>
              <a:t>in women operated on for </a:t>
            </a:r>
            <a:endParaRPr lang="ru-RU" sz="3200" dirty="0">
              <a:solidFill>
                <a:schemeClr val="tx1"/>
              </a:solidFill>
              <a:latin typeface="Times New Roman" pitchFamily="18" charset="0"/>
              <a:cs typeface="Times New Roman" pitchFamily="18" charset="0"/>
            </a:endParaRPr>
          </a:p>
          <a:p>
            <a:pPr indent="457200" algn="just"/>
            <a:r>
              <a:rPr lang="en-US" sz="3200" dirty="0">
                <a:solidFill>
                  <a:schemeClr val="tx1"/>
                </a:solidFill>
                <a:latin typeface="Times New Roman" pitchFamily="18" charset="0"/>
                <a:cs typeface="Times New Roman" pitchFamily="18" charset="0"/>
              </a:rPr>
              <a:t>benign ovarian masses during </a:t>
            </a:r>
            <a:endParaRPr lang="ru-RU" sz="3200" dirty="0">
              <a:solidFill>
                <a:schemeClr val="tx1"/>
              </a:solidFill>
              <a:latin typeface="Times New Roman" pitchFamily="18" charset="0"/>
              <a:cs typeface="Times New Roman" pitchFamily="18" charset="0"/>
            </a:endParaRPr>
          </a:p>
          <a:p>
            <a:pPr indent="457200" algn="just"/>
            <a:r>
              <a:rPr lang="en-US" sz="3200" dirty="0">
                <a:solidFill>
                  <a:schemeClr val="tx1"/>
                </a:solidFill>
                <a:latin typeface="Times New Roman" pitchFamily="18" charset="0"/>
                <a:cs typeface="Times New Roman" pitchFamily="18" charset="0"/>
              </a:rPr>
              <a:t>pregnancy.</a:t>
            </a:r>
            <a:endParaRPr lang="ru-RU" sz="3200" dirty="0">
              <a:solidFill>
                <a:schemeClr val="tx1"/>
              </a:solidFill>
              <a:latin typeface="Times New Roman" pitchFamily="18" charset="0"/>
              <a:cs typeface="Times New Roman" pitchFamily="18" charset="0"/>
            </a:endParaRPr>
          </a:p>
        </p:txBody>
      </p:sp>
      <p:sp>
        <p:nvSpPr>
          <p:cNvPr id="6" name="Прямоугольник 5"/>
          <p:cNvSpPr/>
          <p:nvPr/>
        </p:nvSpPr>
        <p:spPr>
          <a:xfrm>
            <a:off x="247646" y="9501123"/>
            <a:ext cx="10932406" cy="73067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3200" dirty="0">
                <a:solidFill>
                  <a:schemeClr val="tx1"/>
                </a:solidFill>
                <a:latin typeface="Times New Roman" pitchFamily="18" charset="0"/>
                <a:cs typeface="Times New Roman" pitchFamily="18" charset="0"/>
              </a:rPr>
              <a:t>A retrospective study of the case histories of pregnant women with tumor-like masses of the ovaries operated on from 2016 to 2019 in the Gynecological Department of the L. A. </a:t>
            </a:r>
            <a:r>
              <a:rPr lang="en-US" sz="3200" dirty="0" err="1">
                <a:solidFill>
                  <a:schemeClr val="tx1"/>
                </a:solidFill>
                <a:latin typeface="Times New Roman" pitchFamily="18" charset="0"/>
                <a:cs typeface="Times New Roman" pitchFamily="18" charset="0"/>
              </a:rPr>
              <a:t>Reshetova</a:t>
            </a:r>
            <a:r>
              <a:rPr lang="en-US" sz="3200" dirty="0">
                <a:solidFill>
                  <a:schemeClr val="tx1"/>
                </a:solidFill>
                <a:latin typeface="Times New Roman" pitchFamily="18" charset="0"/>
                <a:cs typeface="Times New Roman" pitchFamily="18" charset="0"/>
              </a:rPr>
              <a:t> Regional Perinatal Center was carried out, as well as the case histories of women without masses of ovaries, who delivered at the Perinatal Center in the period from 2016 to 2019. </a:t>
            </a:r>
          </a:p>
          <a:p>
            <a:pPr algn="just"/>
            <a:r>
              <a:rPr lang="en-US" sz="3200" dirty="0">
                <a:solidFill>
                  <a:schemeClr val="tx1"/>
                </a:solidFill>
                <a:latin typeface="Times New Roman" pitchFamily="18" charset="0"/>
                <a:cs typeface="Times New Roman" pitchFamily="18" charset="0"/>
              </a:rPr>
              <a:t>Group I consisted of 33 patients who underwent laparoscopic surgery during pregnancy for benign ovarian masses, and</a:t>
            </a:r>
          </a:p>
          <a:p>
            <a:pPr algn="just"/>
            <a:r>
              <a:rPr lang="en-US" sz="3200" dirty="0">
                <a:solidFill>
                  <a:schemeClr val="tx1"/>
                </a:solidFill>
                <a:latin typeface="Times New Roman" pitchFamily="18" charset="0"/>
                <a:cs typeface="Times New Roman" pitchFamily="18" charset="0"/>
              </a:rPr>
              <a:t>Group II consisted of 40 patients without benign ovarian masses who delivered in the Kemerovo Regional Clinical Perinatal Center.  </a:t>
            </a:r>
          </a:p>
          <a:p>
            <a:pPr algn="just"/>
            <a:r>
              <a:rPr lang="en-US" sz="3200" i="1" dirty="0">
                <a:solidFill>
                  <a:schemeClr val="tx1"/>
                </a:solidFill>
                <a:latin typeface="Times New Roman" pitchFamily="18" charset="0"/>
                <a:cs typeface="Times New Roman" pitchFamily="18" charset="0"/>
              </a:rPr>
              <a:t>Exclusion criterion</a:t>
            </a:r>
            <a:r>
              <a:rPr lang="en-US" sz="3200" dirty="0">
                <a:solidFill>
                  <a:schemeClr val="tx1"/>
                </a:solidFill>
                <a:latin typeface="Times New Roman" pitchFamily="18" charset="0"/>
                <a:cs typeface="Times New Roman" pitchFamily="18" charset="0"/>
              </a:rPr>
              <a:t>: malignant neoplasms of the ovaries. Statistical data processing was carried out while using the SPSS program, the significance criterion was evaluated as p value.</a:t>
            </a:r>
            <a:endParaRPr lang="ru-RU" sz="3200" dirty="0">
              <a:solidFill>
                <a:schemeClr val="tx1"/>
              </a:solidFill>
              <a:latin typeface="Times New Roman" pitchFamily="18" charset="0"/>
              <a:cs typeface="Times New Roman" pitchFamily="18" charset="0"/>
            </a:endParaRPr>
          </a:p>
        </p:txBody>
      </p:sp>
      <p:sp>
        <p:nvSpPr>
          <p:cNvPr id="7" name="Прямоугольник 6"/>
          <p:cNvSpPr/>
          <p:nvPr/>
        </p:nvSpPr>
        <p:spPr>
          <a:xfrm>
            <a:off x="11372194" y="4343401"/>
            <a:ext cx="21190283" cy="90265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3200" dirty="0">
                <a:solidFill>
                  <a:schemeClr val="tx1"/>
                </a:solidFill>
                <a:latin typeface="Times New Roman" pitchFamily="18" charset="0"/>
                <a:cs typeface="Times New Roman" pitchFamily="18" charset="0"/>
              </a:rPr>
              <a:t>            Patients of both groups did not significantly differ in their main characteristics. The average age of the women in Group I was 30</a:t>
            </a:r>
            <a:r>
              <a:rPr lang="en-US" sz="3200" dirty="0">
                <a:solidFill>
                  <a:schemeClr val="tx1"/>
                </a:solidFill>
                <a:latin typeface="Times New Roman" pitchFamily="18" charset="0"/>
                <a:cs typeface="Times New Roman" pitchFamily="18" charset="0"/>
                <a:sym typeface="Symbol"/>
              </a:rPr>
              <a:t></a:t>
            </a:r>
            <a:r>
              <a:rPr lang="en-US" sz="3200" dirty="0">
                <a:solidFill>
                  <a:schemeClr val="tx1"/>
                </a:solidFill>
                <a:latin typeface="Times New Roman" pitchFamily="18" charset="0"/>
                <a:cs typeface="Times New Roman" pitchFamily="18" charset="0"/>
              </a:rPr>
              <a:t>6 years, in Group II - 28</a:t>
            </a:r>
            <a:r>
              <a:rPr lang="en-US" sz="3200" dirty="0">
                <a:solidFill>
                  <a:schemeClr val="tx1"/>
                </a:solidFill>
                <a:latin typeface="Times New Roman" pitchFamily="18" charset="0"/>
                <a:cs typeface="Times New Roman" pitchFamily="18" charset="0"/>
                <a:sym typeface="Symbol"/>
              </a:rPr>
              <a:t></a:t>
            </a:r>
            <a:r>
              <a:rPr lang="en-US" sz="3200" dirty="0">
                <a:solidFill>
                  <a:schemeClr val="tx1"/>
                </a:solidFill>
                <a:latin typeface="Times New Roman" pitchFamily="18" charset="0"/>
                <a:cs typeface="Times New Roman" pitchFamily="18" charset="0"/>
              </a:rPr>
              <a:t>6 years (p = 0.456). Twenty-four per cent of the women in Group I were primiparous, and 28% - in Group II (p = 0.371). A history of abortions was in 36% women in Group I and 25% women - in Group II (p = 0.459). Nine per cent of the women in Group I suffered from nicotine addiction, and 18% of women - in Group II (p = 0.306). Patients of both groups suffered from chronic diseases with approximately the same frequency: diabetes mellitus (p = 0.424), hypertension (p = 0.449), chronic pyelonephritis (p = 0.156), as well as HIV</a:t>
            </a:r>
          </a:p>
          <a:p>
            <a:pPr algn="just"/>
            <a:r>
              <a:rPr lang="en-US" sz="3200" dirty="0">
                <a:solidFill>
                  <a:schemeClr val="tx1"/>
                </a:solidFill>
                <a:latin typeface="Times New Roman" pitchFamily="18" charset="0"/>
                <a:cs typeface="Times New Roman" pitchFamily="18" charset="0"/>
              </a:rPr>
              <a:t>infection (p = 0.424), and chronic viral hepatitis C (p = 0.424).</a:t>
            </a:r>
          </a:p>
          <a:p>
            <a:pPr algn="just"/>
            <a:r>
              <a:rPr lang="en-US" sz="3200" dirty="0">
                <a:solidFill>
                  <a:schemeClr val="tx1"/>
                </a:solidFill>
                <a:latin typeface="Times New Roman" pitchFamily="18" charset="0"/>
                <a:cs typeface="Times New Roman" pitchFamily="18" charset="0"/>
              </a:rPr>
              <a:t>             For pregnancy complications such as the threat of miscarriage (p = 0.825),</a:t>
            </a:r>
          </a:p>
          <a:p>
            <a:pPr algn="just"/>
            <a:r>
              <a:rPr lang="en-US" sz="3200" dirty="0">
                <a:solidFill>
                  <a:schemeClr val="tx1"/>
                </a:solidFill>
                <a:latin typeface="Times New Roman" pitchFamily="18" charset="0"/>
                <a:cs typeface="Times New Roman" pitchFamily="18" charset="0"/>
              </a:rPr>
              <a:t>ischemic-cervical insufficiency (p = 0.805), polyhydramnios (p = 0.890), </a:t>
            </a:r>
          </a:p>
          <a:p>
            <a:pPr algn="just"/>
            <a:r>
              <a:rPr lang="en-US" sz="3200" dirty="0">
                <a:solidFill>
                  <a:schemeClr val="tx1"/>
                </a:solidFill>
                <a:latin typeface="Times New Roman" pitchFamily="18" charset="0"/>
                <a:cs typeface="Times New Roman" pitchFamily="18" charset="0"/>
              </a:rPr>
              <a:t>preeclampsia (p = 0.843), prenatal rupture of membranes (p = 0.057), patients of</a:t>
            </a:r>
          </a:p>
          <a:p>
            <a:pPr algn="just"/>
            <a:r>
              <a:rPr lang="en-US" sz="3200" dirty="0">
                <a:solidFill>
                  <a:schemeClr val="tx1"/>
                </a:solidFill>
                <a:latin typeface="Times New Roman" pitchFamily="18" charset="0"/>
                <a:cs typeface="Times New Roman" pitchFamily="18" charset="0"/>
              </a:rPr>
              <a:t>both groups did not significantly differ. </a:t>
            </a:r>
          </a:p>
          <a:p>
            <a:pPr algn="just"/>
            <a:r>
              <a:rPr lang="en-US" sz="3200" dirty="0">
                <a:solidFill>
                  <a:schemeClr val="tx1"/>
                </a:solidFill>
                <a:latin typeface="Times New Roman" pitchFamily="18" charset="0"/>
                <a:cs typeface="Times New Roman" pitchFamily="18" charset="0"/>
              </a:rPr>
              <a:t>             However, patients in Group I were much more likely to have low </a:t>
            </a:r>
          </a:p>
          <a:p>
            <a:pPr algn="just"/>
            <a:r>
              <a:rPr lang="en-US" sz="3200" dirty="0">
                <a:solidFill>
                  <a:schemeClr val="tx1"/>
                </a:solidFill>
                <a:latin typeface="Times New Roman" pitchFamily="18" charset="0"/>
                <a:cs typeface="Times New Roman" pitchFamily="18" charset="0"/>
              </a:rPr>
              <a:t>placentation – 33% compared to women in Group II - 6% (p = 0.005). According </a:t>
            </a:r>
          </a:p>
          <a:p>
            <a:pPr algn="just"/>
            <a:r>
              <a:rPr lang="en-US" sz="3200" dirty="0">
                <a:solidFill>
                  <a:schemeClr val="tx1"/>
                </a:solidFill>
                <a:latin typeface="Times New Roman" pitchFamily="18" charset="0"/>
                <a:cs typeface="Times New Roman" pitchFamily="18" charset="0"/>
              </a:rPr>
              <a:t>to the outcome of pregnancy, patients in both groups had term delivery (p = 0.306)</a:t>
            </a:r>
          </a:p>
          <a:p>
            <a:pPr algn="just"/>
            <a:r>
              <a:rPr lang="en-US" sz="3200" dirty="0">
                <a:solidFill>
                  <a:schemeClr val="tx1"/>
                </a:solidFill>
                <a:latin typeface="Times New Roman" pitchFamily="18" charset="0"/>
                <a:cs typeface="Times New Roman" pitchFamily="18" charset="0"/>
              </a:rPr>
              <a:t>and preterm delivery (p = 0.497) with almost the same frequency, however, women</a:t>
            </a:r>
          </a:p>
          <a:p>
            <a:pPr algn="just"/>
            <a:r>
              <a:rPr lang="en-US" sz="3200" dirty="0">
                <a:solidFill>
                  <a:schemeClr val="tx1"/>
                </a:solidFill>
                <a:latin typeface="Times New Roman" pitchFamily="18" charset="0"/>
                <a:cs typeface="Times New Roman" pitchFamily="18" charset="0"/>
              </a:rPr>
              <a:t>of Group I were significantly less likely to have caesarean section (9%) at full term</a:t>
            </a:r>
          </a:p>
          <a:p>
            <a:pPr algn="just"/>
            <a:r>
              <a:rPr lang="en-US" sz="3200" dirty="0">
                <a:solidFill>
                  <a:schemeClr val="tx1"/>
                </a:solidFill>
                <a:latin typeface="Times New Roman" pitchFamily="18" charset="0"/>
                <a:cs typeface="Times New Roman" pitchFamily="18" charset="0"/>
              </a:rPr>
              <a:t>compared to women of Group II - 35% (p = 0.014).</a:t>
            </a:r>
            <a:endParaRPr lang="ru-RU" sz="3200" dirty="0">
              <a:solidFill>
                <a:schemeClr val="tx1"/>
              </a:solidFill>
              <a:latin typeface="Times New Roman" pitchFamily="18" charset="0"/>
              <a:cs typeface="Times New Roman" pitchFamily="18" charset="0"/>
            </a:endParaRPr>
          </a:p>
          <a:p>
            <a:pPr algn="just"/>
            <a:endParaRPr lang="ru-RU" sz="3200" dirty="0">
              <a:solidFill>
                <a:schemeClr val="tx1"/>
              </a:solidFill>
              <a:latin typeface="Times New Roman" pitchFamily="18" charset="0"/>
              <a:cs typeface="Times New Roman" pitchFamily="18" charset="0"/>
            </a:endParaRPr>
          </a:p>
        </p:txBody>
      </p:sp>
      <p:sp>
        <p:nvSpPr>
          <p:cNvPr id="8" name="Прямоугольник 7"/>
          <p:cNvSpPr/>
          <p:nvPr/>
        </p:nvSpPr>
        <p:spPr>
          <a:xfrm>
            <a:off x="11430000" y="14294306"/>
            <a:ext cx="21190283" cy="25220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457200"/>
            <a:r>
              <a:rPr lang="en-US" sz="3200" dirty="0">
                <a:solidFill>
                  <a:schemeClr val="tx1"/>
                </a:solidFill>
                <a:latin typeface="Times New Roman" pitchFamily="18" charset="0"/>
                <a:cs typeface="Times New Roman" pitchFamily="18" charset="0"/>
              </a:rPr>
              <a:t>Thus, when comparing two groups of women with benign ovarian masses operated on during pregnancy and women without ovarian pathology and surgical interventions during pregnancy no significant differences were revealed either during pregnancy or in the timing and method of delivery. However, patients after laparoscopy and removal of the ovarian cyst during pregnancy were significantly more likely to have low </a:t>
            </a:r>
            <a:r>
              <a:rPr lang="en-US" sz="3200" dirty="0" err="1">
                <a:solidFill>
                  <a:schemeClr val="tx1"/>
                </a:solidFill>
                <a:latin typeface="Times New Roman" pitchFamily="18" charset="0"/>
                <a:cs typeface="Times New Roman" pitchFamily="18" charset="0"/>
              </a:rPr>
              <a:t>placentation</a:t>
            </a:r>
            <a:r>
              <a:rPr lang="en-US" sz="3200" dirty="0">
                <a:solidFill>
                  <a:schemeClr val="tx1"/>
                </a:solidFill>
                <a:latin typeface="Times New Roman" pitchFamily="18" charset="0"/>
                <a:cs typeface="Times New Roman" pitchFamily="18" charset="0"/>
              </a:rPr>
              <a:t>, and significantly less likely to have given birth by caesarean section at full term.</a:t>
            </a:r>
            <a:endParaRPr lang="ru-RU" sz="3200"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6600" y="1825527"/>
            <a:ext cx="2514600" cy="183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Таблица 8">
            <a:extLst>
              <a:ext uri="{FF2B5EF4-FFF2-40B4-BE49-F238E27FC236}">
                <a16:creationId xmlns:a16="http://schemas.microsoft.com/office/drawing/2014/main" id="{7C3DA056-6EBD-974D-919A-29FCBCEEEB74}"/>
              </a:ext>
            </a:extLst>
          </p:cNvPr>
          <p:cNvGraphicFramePr>
            <a:graphicFrameLocks noGrp="1"/>
          </p:cNvGraphicFramePr>
          <p:nvPr>
            <p:extLst>
              <p:ext uri="{D42A27DB-BD31-4B8C-83A1-F6EECF244321}">
                <p14:modId xmlns:p14="http://schemas.microsoft.com/office/powerpoint/2010/main" val="875135288"/>
              </p:ext>
            </p:extLst>
          </p:nvPr>
        </p:nvGraphicFramePr>
        <p:xfrm>
          <a:off x="25106586" y="6908155"/>
          <a:ext cx="7354614" cy="6461760"/>
        </p:xfrm>
        <a:graphic>
          <a:graphicData uri="http://schemas.openxmlformats.org/drawingml/2006/table">
            <a:tbl>
              <a:tblPr firstRow="1" bandRow="1">
                <a:tableStyleId>{5C22544A-7EE6-4342-B048-85BDC9FD1C3A}</a:tableStyleId>
              </a:tblPr>
              <a:tblGrid>
                <a:gridCol w="5531379">
                  <a:extLst>
                    <a:ext uri="{9D8B030D-6E8A-4147-A177-3AD203B41FA5}">
                      <a16:colId xmlns:a16="http://schemas.microsoft.com/office/drawing/2014/main" val="3654635973"/>
                    </a:ext>
                  </a:extLst>
                </a:gridCol>
                <a:gridCol w="1823235">
                  <a:extLst>
                    <a:ext uri="{9D8B030D-6E8A-4147-A177-3AD203B41FA5}">
                      <a16:colId xmlns:a16="http://schemas.microsoft.com/office/drawing/2014/main" val="152583637"/>
                    </a:ext>
                  </a:extLst>
                </a:gridCol>
              </a:tblGrid>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Times New Roman" pitchFamily="18" charset="0"/>
                          <a:ea typeface="+mn-ea"/>
                          <a:cs typeface="Times New Roman" pitchFamily="18" charset="0"/>
                        </a:rPr>
                        <a:t>The histology of ovaries </a:t>
                      </a:r>
                      <a:r>
                        <a:rPr lang="en-US" sz="2800" b="1" kern="1200" dirty="0" err="1">
                          <a:solidFill>
                            <a:schemeClr val="dk1"/>
                          </a:solidFill>
                          <a:latin typeface="Times New Roman" pitchFamily="18" charset="0"/>
                          <a:ea typeface="+mn-ea"/>
                          <a:cs typeface="Times New Roman" pitchFamily="18" charset="0"/>
                        </a:rPr>
                        <a:t>beningh</a:t>
                      </a:r>
                      <a:r>
                        <a:rPr lang="en-US" sz="2800" b="1" kern="1200" dirty="0">
                          <a:solidFill>
                            <a:schemeClr val="dk1"/>
                          </a:solidFill>
                          <a:latin typeface="Times New Roman" pitchFamily="18" charset="0"/>
                          <a:ea typeface="+mn-ea"/>
                          <a:cs typeface="Times New Roman" pitchFamily="18" charset="0"/>
                        </a:rPr>
                        <a:t> masses</a:t>
                      </a:r>
                      <a:endParaRPr lang="ru-RU" sz="2800" dirty="0">
                        <a:latin typeface="Times New Roman" pitchFamily="18" charset="0"/>
                        <a:cs typeface="Times New Roman" pitchFamily="18" charset="0"/>
                      </a:endParaRPr>
                    </a:p>
                  </a:txBody>
                  <a:tcPr/>
                </a:tc>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b="0" i="0" kern="1200" dirty="0">
                          <a:solidFill>
                            <a:schemeClr val="dk1"/>
                          </a:solidFill>
                          <a:latin typeface="Times New Roman" pitchFamily="18" charset="0"/>
                          <a:ea typeface="+mn-ea"/>
                          <a:cs typeface="Times New Roman" pitchFamily="18" charset="0"/>
                        </a:rPr>
                        <a:t>Frequency </a:t>
                      </a: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txBody>
                  <a:tcPr/>
                </a:tc>
                <a:extLst>
                  <a:ext uri="{0D108BD9-81ED-4DB2-BD59-A6C34878D82A}">
                    <a16:rowId xmlns:a16="http://schemas.microsoft.com/office/drawing/2014/main" val="3689136354"/>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serous cystadenoma</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11 (33%)</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4765278"/>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mucinous cystadenoma</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4 (12%)</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328357"/>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corpus luteum cyst</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 (18%)</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8494855"/>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dermoid cyst and corpus luteum cyst</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4 (12%)</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0554935"/>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dermoid cyst</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3 (9%)</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6347529"/>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err="1">
                          <a:solidFill>
                            <a:schemeClr val="dk1"/>
                          </a:solidFill>
                          <a:latin typeface="Times New Roman" pitchFamily="18" charset="0"/>
                          <a:ea typeface="+mn-ea"/>
                          <a:cs typeface="Times New Roman" pitchFamily="18" charset="0"/>
                        </a:rPr>
                        <a:t>tecofibroma</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1 (3%)</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2395635"/>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dermoid cyst with </a:t>
                      </a:r>
                      <a:r>
                        <a:rPr lang="en-US" sz="2800" kern="1200" dirty="0" err="1">
                          <a:solidFill>
                            <a:schemeClr val="dk1"/>
                          </a:solidFill>
                          <a:latin typeface="Times New Roman" pitchFamily="18" charset="0"/>
                          <a:ea typeface="+mn-ea"/>
                          <a:cs typeface="Times New Roman" pitchFamily="18" charset="0"/>
                        </a:rPr>
                        <a:t>gravidar</a:t>
                      </a:r>
                      <a:r>
                        <a:rPr lang="en-US" sz="2800" kern="1200" dirty="0">
                          <a:solidFill>
                            <a:schemeClr val="dk1"/>
                          </a:solidFill>
                          <a:latin typeface="Times New Roman" pitchFamily="18" charset="0"/>
                          <a:ea typeface="+mn-ea"/>
                          <a:cs typeface="Times New Roman" pitchFamily="18" charset="0"/>
                        </a:rPr>
                        <a:t> transformation</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1 (3%)</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7585419"/>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not morphologically verified</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1 (3%)</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57728869"/>
                  </a:ext>
                </a:extLst>
              </a:tr>
              <a:tr h="370840">
                <a:tc>
                  <a:txBody>
                    <a:bodyPr/>
                    <a:lstStyle/>
                    <a:p>
                      <a:pPr marL="0" marR="0" lvl="0" indent="0" algn="l" defTabSz="22328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latin typeface="Times New Roman" pitchFamily="18" charset="0"/>
                          <a:ea typeface="+mn-ea"/>
                          <a:cs typeface="Times New Roman" pitchFamily="18" charset="0"/>
                        </a:rPr>
                        <a:t>endometrioid with decidual transformation</a:t>
                      </a:r>
                      <a:endParaRPr lang="ru-RU" sz="2800" dirty="0">
                        <a:latin typeface="Times New Roman" pitchFamily="18" charset="0"/>
                        <a:cs typeface="Times New Roman"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2 (6%)</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3848128"/>
                  </a:ext>
                </a:extLst>
              </a:tr>
            </a:tbl>
          </a:graphicData>
        </a:graphic>
      </p:graphicFrame>
      <p:pic>
        <p:nvPicPr>
          <p:cNvPr id="10" name="Рисунок 9">
            <a:extLst>
              <a:ext uri="{FF2B5EF4-FFF2-40B4-BE49-F238E27FC236}">
                <a16:creationId xmlns:a16="http://schemas.microsoft.com/office/drawing/2014/main" id="{BDA26A96-1B6F-134D-9AC2-D138050A4727}"/>
              </a:ext>
            </a:extLst>
          </p:cNvPr>
          <p:cNvPicPr>
            <a:picLocks noChangeAspect="1"/>
          </p:cNvPicPr>
          <p:nvPr/>
        </p:nvPicPr>
        <p:blipFill>
          <a:blip r:embed="rId4"/>
          <a:stretch>
            <a:fillRect/>
          </a:stretch>
        </p:blipFill>
        <p:spPr>
          <a:xfrm>
            <a:off x="6093608" y="5826506"/>
            <a:ext cx="5105400" cy="3629678"/>
          </a:xfrm>
          <a:prstGeom prst="rect">
            <a:avLst/>
          </a:prstGeom>
        </p:spPr>
      </p:pic>
    </p:spTree>
    <p:extLst>
      <p:ext uri="{BB962C8B-B14F-4D97-AF65-F5344CB8AC3E}">
        <p14:creationId xmlns:p14="http://schemas.microsoft.com/office/powerpoint/2010/main" val="2251251862"/>
      </p:ext>
    </p:extLst>
  </p:cSld>
  <p:clrMapOvr>
    <a:masterClrMapping/>
  </p:clrMapOvr>
  <p:transition spd="slow" advTm="200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797</Words>
  <Application>Microsoft Macintosh PowerPoint</Application>
  <PresentationFormat>Произвольный</PresentationFormat>
  <Paragraphs>54</Paragraphs>
  <Slides>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vt:i4>
      </vt:variant>
    </vt:vector>
  </HeadingPairs>
  <TitlesOfParts>
    <vt:vector size="5" baseType="lpstr">
      <vt:lpstr>Arial</vt:lpstr>
      <vt:lpstr>Calibri</vt:lpstr>
      <vt:lpstr>Times New Roman</vt:lpstr>
      <vt:lpstr>Office Theme</vt:lpstr>
      <vt:lpstr>Презентация PowerPoint</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42x72</dc:title>
  <dc:creator>Jay Larson</dc:creator>
  <dc:description>Quality poster printing
www.genigraphics.com
1-800-790-4001</dc:description>
  <cp:lastModifiedBy>Maria Surina</cp:lastModifiedBy>
  <cp:revision>214</cp:revision>
  <cp:lastPrinted>2013-02-12T02:21:55Z</cp:lastPrinted>
  <dcterms:created xsi:type="dcterms:W3CDTF">2013-02-10T21:14:48Z</dcterms:created>
  <dcterms:modified xsi:type="dcterms:W3CDTF">2020-04-08T11:46:37Z</dcterms:modified>
</cp:coreProperties>
</file>