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50399950" cy="2844006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27" d="100"/>
          <a:sy n="27" d="100"/>
        </p:scale>
        <p:origin x="6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3127" y="26544059"/>
            <a:ext cx="50386825" cy="1896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4" y="26268350"/>
            <a:ext cx="50386825" cy="2654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35995" y="3147367"/>
            <a:ext cx="41579959" cy="14788833"/>
          </a:xfrm>
        </p:spPr>
        <p:txBody>
          <a:bodyPr anchor="b">
            <a:normAutofit/>
          </a:bodyPr>
          <a:lstStyle>
            <a:lvl1pPr algn="l">
              <a:lnSpc>
                <a:spcPct val="85000"/>
              </a:lnSpc>
              <a:defRPr sz="33071" spc="-207"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4547450" y="18477415"/>
            <a:ext cx="41579959" cy="4740011"/>
          </a:xfrm>
        </p:spPr>
        <p:txBody>
          <a:bodyPr lIns="91440" rIns="91440">
            <a:normAutofit/>
          </a:bodyPr>
          <a:lstStyle>
            <a:lvl1pPr marL="0" indent="0" algn="l">
              <a:buNone/>
              <a:defRPr sz="9921" cap="all" spc="827" baseline="0">
                <a:solidFill>
                  <a:schemeClr val="tx2"/>
                </a:solidFill>
                <a:latin typeface="+mj-lt"/>
              </a:defRPr>
            </a:lvl1pPr>
            <a:lvl2pPr marL="1890019" indent="0" algn="ctr">
              <a:buNone/>
              <a:defRPr sz="9921"/>
            </a:lvl2pPr>
            <a:lvl3pPr marL="3780038" indent="0" algn="ctr">
              <a:buNone/>
              <a:defRPr sz="9921"/>
            </a:lvl3pPr>
            <a:lvl4pPr marL="5670057" indent="0" algn="ctr">
              <a:buNone/>
              <a:defRPr sz="8268"/>
            </a:lvl4pPr>
            <a:lvl5pPr marL="7560076" indent="0" algn="ctr">
              <a:buNone/>
              <a:defRPr sz="8268"/>
            </a:lvl5pPr>
            <a:lvl6pPr marL="9450095" indent="0" algn="ctr">
              <a:buNone/>
              <a:defRPr sz="8268"/>
            </a:lvl6pPr>
            <a:lvl7pPr marL="11340114" indent="0" algn="ctr">
              <a:buNone/>
              <a:defRPr sz="8268"/>
            </a:lvl7pPr>
            <a:lvl8pPr marL="13230134" indent="0" algn="ctr">
              <a:buNone/>
              <a:defRPr sz="8268"/>
            </a:lvl8pPr>
            <a:lvl9pPr marL="15120153" indent="0" algn="ctr">
              <a:buNone/>
              <a:defRPr sz="8268"/>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6EA9482-BA20-45CD-B466-1371F3629737}" type="datetimeFigureOut">
              <a:rPr lang="ru-RU" smtClean="0"/>
              <a:t>04.04.2020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C073AD-9F70-4E00-8F7B-2FF53C1E2B64}" type="slidenum">
              <a:rPr lang="ru-RU" smtClean="0"/>
              <a:t>‹#›</a:t>
            </a:fld>
            <a:endParaRPr lang="ru-RU"/>
          </a:p>
        </p:txBody>
      </p:sp>
      <p:cxnSp>
        <p:nvCxnSpPr>
          <p:cNvPr id="9" name="Straight Connector 8"/>
          <p:cNvCxnSpPr/>
          <p:nvPr/>
        </p:nvCxnSpPr>
        <p:spPr>
          <a:xfrm>
            <a:off x="4992282" y="18012040"/>
            <a:ext cx="40823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1665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6EA9482-BA20-45CD-B466-1371F3629737}" type="datetimeFigureOut">
              <a:rPr lang="ru-RU" smtClean="0"/>
              <a:t>04.04.2020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C073AD-9F70-4E00-8F7B-2FF53C1E2B64}" type="slidenum">
              <a:rPr lang="ru-RU" smtClean="0"/>
              <a:t>‹#›</a:t>
            </a:fld>
            <a:endParaRPr lang="ru-RU"/>
          </a:p>
        </p:txBody>
      </p:sp>
    </p:spTree>
    <p:extLst>
      <p:ext uri="{BB962C8B-B14F-4D97-AF65-F5344CB8AC3E}">
        <p14:creationId xmlns:p14="http://schemas.microsoft.com/office/powerpoint/2010/main" val="3036026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3127" y="26544059"/>
            <a:ext cx="50386825" cy="1896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4" y="26268350"/>
            <a:ext cx="50386825" cy="2654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36067464" y="1720083"/>
            <a:ext cx="10867489" cy="23875972"/>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464997" y="1720081"/>
            <a:ext cx="31972468" cy="23875976"/>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6EA9482-BA20-45CD-B466-1371F3629737}" type="datetimeFigureOut">
              <a:rPr lang="ru-RU" smtClean="0"/>
              <a:t>04.04.2020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C073AD-9F70-4E00-8F7B-2FF53C1E2B64}" type="slidenum">
              <a:rPr lang="ru-RU" smtClean="0"/>
              <a:t>‹#›</a:t>
            </a:fld>
            <a:endParaRPr lang="ru-RU"/>
          </a:p>
        </p:txBody>
      </p:sp>
    </p:spTree>
    <p:extLst>
      <p:ext uri="{BB962C8B-B14F-4D97-AF65-F5344CB8AC3E}">
        <p14:creationId xmlns:p14="http://schemas.microsoft.com/office/powerpoint/2010/main" val="1703689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6EA9482-BA20-45CD-B466-1371F3629737}" type="datetimeFigureOut">
              <a:rPr lang="ru-RU" smtClean="0"/>
              <a:t>04.04.2020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C073AD-9F70-4E00-8F7B-2FF53C1E2B64}" type="slidenum">
              <a:rPr lang="ru-RU" smtClean="0"/>
              <a:t>‹#›</a:t>
            </a:fld>
            <a:endParaRPr lang="ru-RU"/>
          </a:p>
        </p:txBody>
      </p:sp>
    </p:spTree>
    <p:extLst>
      <p:ext uri="{BB962C8B-B14F-4D97-AF65-F5344CB8AC3E}">
        <p14:creationId xmlns:p14="http://schemas.microsoft.com/office/powerpoint/2010/main" val="657934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3127" y="26544059"/>
            <a:ext cx="50386825" cy="1896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4" y="26268350"/>
            <a:ext cx="50386825" cy="2654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35995" y="3147367"/>
            <a:ext cx="41579959" cy="14788833"/>
          </a:xfrm>
        </p:spPr>
        <p:txBody>
          <a:bodyPr anchor="b" anchorCtr="0">
            <a:normAutofit/>
          </a:bodyPr>
          <a:lstStyle>
            <a:lvl1pPr>
              <a:lnSpc>
                <a:spcPct val="85000"/>
              </a:lnSpc>
              <a:defRPr sz="33071"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4535995" y="18467081"/>
            <a:ext cx="41579959" cy="4740011"/>
          </a:xfrm>
        </p:spPr>
        <p:txBody>
          <a:bodyPr lIns="91440" rIns="91440" anchor="t" anchorCtr="0">
            <a:normAutofit/>
          </a:bodyPr>
          <a:lstStyle>
            <a:lvl1pPr marL="0" indent="0">
              <a:buNone/>
              <a:defRPr sz="9921" cap="all" spc="827" baseline="0">
                <a:solidFill>
                  <a:schemeClr val="tx2"/>
                </a:solidFill>
                <a:latin typeface="+mj-lt"/>
              </a:defRPr>
            </a:lvl1pPr>
            <a:lvl2pPr marL="1890019" indent="0">
              <a:buNone/>
              <a:defRPr sz="7441">
                <a:solidFill>
                  <a:schemeClr val="tx1">
                    <a:tint val="75000"/>
                  </a:schemeClr>
                </a:solidFill>
              </a:defRPr>
            </a:lvl2pPr>
            <a:lvl3pPr marL="3780038" indent="0">
              <a:buNone/>
              <a:defRPr sz="6614">
                <a:solidFill>
                  <a:schemeClr val="tx1">
                    <a:tint val="75000"/>
                  </a:schemeClr>
                </a:solidFill>
              </a:defRPr>
            </a:lvl3pPr>
            <a:lvl4pPr marL="5670057" indent="0">
              <a:buNone/>
              <a:defRPr sz="5787">
                <a:solidFill>
                  <a:schemeClr val="tx1">
                    <a:tint val="75000"/>
                  </a:schemeClr>
                </a:solidFill>
              </a:defRPr>
            </a:lvl4pPr>
            <a:lvl5pPr marL="7560076" indent="0">
              <a:buNone/>
              <a:defRPr sz="5787">
                <a:solidFill>
                  <a:schemeClr val="tx1">
                    <a:tint val="75000"/>
                  </a:schemeClr>
                </a:solidFill>
              </a:defRPr>
            </a:lvl5pPr>
            <a:lvl6pPr marL="9450095" indent="0">
              <a:buNone/>
              <a:defRPr sz="5787">
                <a:solidFill>
                  <a:schemeClr val="tx1">
                    <a:tint val="75000"/>
                  </a:schemeClr>
                </a:solidFill>
              </a:defRPr>
            </a:lvl6pPr>
            <a:lvl7pPr marL="11340114" indent="0">
              <a:buNone/>
              <a:defRPr sz="5787">
                <a:solidFill>
                  <a:schemeClr val="tx1">
                    <a:tint val="75000"/>
                  </a:schemeClr>
                </a:solidFill>
              </a:defRPr>
            </a:lvl7pPr>
            <a:lvl8pPr marL="13230134" indent="0">
              <a:buNone/>
              <a:defRPr sz="5787">
                <a:solidFill>
                  <a:schemeClr val="tx1">
                    <a:tint val="75000"/>
                  </a:schemeClr>
                </a:solidFill>
              </a:defRPr>
            </a:lvl8pPr>
            <a:lvl9pPr marL="15120153" indent="0">
              <a:buNone/>
              <a:defRPr sz="5787">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6EA9482-BA20-45CD-B466-1371F3629737}" type="datetimeFigureOut">
              <a:rPr lang="ru-RU" smtClean="0"/>
              <a:t>04.04.2020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C073AD-9F70-4E00-8F7B-2FF53C1E2B64}" type="slidenum">
              <a:rPr lang="ru-RU" smtClean="0"/>
              <a:t>‹#›</a:t>
            </a:fld>
            <a:endParaRPr lang="ru-RU"/>
          </a:p>
        </p:txBody>
      </p:sp>
      <p:cxnSp>
        <p:nvCxnSpPr>
          <p:cNvPr id="9" name="Straight Connector 8"/>
          <p:cNvCxnSpPr/>
          <p:nvPr/>
        </p:nvCxnSpPr>
        <p:spPr>
          <a:xfrm>
            <a:off x="4992282" y="18012040"/>
            <a:ext cx="40823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034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4535995" y="1188542"/>
            <a:ext cx="41579959" cy="6016276"/>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4535991" y="7654242"/>
            <a:ext cx="20411980" cy="166848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25703974" y="7654246"/>
            <a:ext cx="20411980" cy="166848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6EA9482-BA20-45CD-B466-1371F3629737}" type="datetimeFigureOut">
              <a:rPr lang="ru-RU" smtClean="0"/>
              <a:t>04.04.2020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3C073AD-9F70-4E00-8F7B-2FF53C1E2B64}" type="slidenum">
              <a:rPr lang="ru-RU" smtClean="0"/>
              <a:t>‹#›</a:t>
            </a:fld>
            <a:endParaRPr lang="ru-RU"/>
          </a:p>
        </p:txBody>
      </p:sp>
    </p:spTree>
    <p:extLst>
      <p:ext uri="{BB962C8B-B14F-4D97-AF65-F5344CB8AC3E}">
        <p14:creationId xmlns:p14="http://schemas.microsoft.com/office/powerpoint/2010/main" val="393843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4535995" y="1188542"/>
            <a:ext cx="41579959" cy="6016276"/>
          </a:xfrm>
        </p:spPr>
        <p:txBody>
          <a:bodyPr/>
          <a:lstStyle/>
          <a:p>
            <a:r>
              <a:rPr lang="ru-RU"/>
              <a:t>Образец заголовка</a:t>
            </a:r>
            <a:endParaRPr lang="en-US" dirty="0"/>
          </a:p>
        </p:txBody>
      </p:sp>
      <p:sp>
        <p:nvSpPr>
          <p:cNvPr id="3" name="Text Placeholder 2"/>
          <p:cNvSpPr>
            <a:spLocks noGrp="1"/>
          </p:cNvSpPr>
          <p:nvPr>
            <p:ph type="body" idx="1"/>
          </p:nvPr>
        </p:nvSpPr>
        <p:spPr>
          <a:xfrm>
            <a:off x="4535995" y="7655561"/>
            <a:ext cx="20411980" cy="3053355"/>
          </a:xfrm>
        </p:spPr>
        <p:txBody>
          <a:bodyPr lIns="91440" rIns="91440" anchor="ctr">
            <a:normAutofit/>
          </a:bodyPr>
          <a:lstStyle>
            <a:lvl1pPr marL="0" indent="0">
              <a:buNone/>
              <a:defRPr sz="8268" b="0" cap="all" baseline="0">
                <a:solidFill>
                  <a:schemeClr val="tx2"/>
                </a:solidFill>
              </a:defRPr>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ru-RU"/>
              <a:t>Образец текста</a:t>
            </a:r>
          </a:p>
        </p:txBody>
      </p:sp>
      <p:sp>
        <p:nvSpPr>
          <p:cNvPr id="4" name="Content Placeholder 3"/>
          <p:cNvSpPr>
            <a:spLocks noGrp="1"/>
          </p:cNvSpPr>
          <p:nvPr>
            <p:ph sz="half" idx="2"/>
          </p:nvPr>
        </p:nvSpPr>
        <p:spPr>
          <a:xfrm>
            <a:off x="4535995" y="10708916"/>
            <a:ext cx="20411980" cy="140093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25703974" y="7655561"/>
            <a:ext cx="20411980" cy="3053355"/>
          </a:xfrm>
        </p:spPr>
        <p:txBody>
          <a:bodyPr lIns="91440" rIns="91440" anchor="ctr">
            <a:normAutofit/>
          </a:bodyPr>
          <a:lstStyle>
            <a:lvl1pPr marL="0" indent="0">
              <a:buNone/>
              <a:defRPr sz="8268" b="0" cap="all" baseline="0">
                <a:solidFill>
                  <a:schemeClr val="tx2"/>
                </a:solidFill>
              </a:defRPr>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ru-RU"/>
              <a:t>Образец текста</a:t>
            </a:r>
          </a:p>
        </p:txBody>
      </p:sp>
      <p:sp>
        <p:nvSpPr>
          <p:cNvPr id="6" name="Content Placeholder 5"/>
          <p:cNvSpPr>
            <a:spLocks noGrp="1"/>
          </p:cNvSpPr>
          <p:nvPr>
            <p:ph sz="quarter" idx="4"/>
          </p:nvPr>
        </p:nvSpPr>
        <p:spPr>
          <a:xfrm>
            <a:off x="25703974" y="10708916"/>
            <a:ext cx="20411980" cy="140093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6EA9482-BA20-45CD-B466-1371F3629737}" type="datetimeFigureOut">
              <a:rPr lang="ru-RU" smtClean="0"/>
              <a:t>04.04.2020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3C073AD-9F70-4E00-8F7B-2FF53C1E2B64}" type="slidenum">
              <a:rPr lang="ru-RU" smtClean="0"/>
              <a:t>‹#›</a:t>
            </a:fld>
            <a:endParaRPr lang="ru-RU"/>
          </a:p>
        </p:txBody>
      </p:sp>
    </p:spTree>
    <p:extLst>
      <p:ext uri="{BB962C8B-B14F-4D97-AF65-F5344CB8AC3E}">
        <p14:creationId xmlns:p14="http://schemas.microsoft.com/office/powerpoint/2010/main" val="313525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6EA9482-BA20-45CD-B466-1371F3629737}" type="datetimeFigureOut">
              <a:rPr lang="ru-RU" smtClean="0"/>
              <a:t>04.04.2020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3C073AD-9F70-4E00-8F7B-2FF53C1E2B64}" type="slidenum">
              <a:rPr lang="ru-RU" smtClean="0"/>
              <a:t>‹#›</a:t>
            </a:fld>
            <a:endParaRPr lang="ru-RU"/>
          </a:p>
        </p:txBody>
      </p:sp>
    </p:spTree>
    <p:extLst>
      <p:ext uri="{BB962C8B-B14F-4D97-AF65-F5344CB8AC3E}">
        <p14:creationId xmlns:p14="http://schemas.microsoft.com/office/powerpoint/2010/main" val="2881936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3127" y="26544059"/>
            <a:ext cx="50386825" cy="1896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64" y="26268350"/>
            <a:ext cx="50386825" cy="2654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6EA9482-BA20-45CD-B466-1371F3629737}" type="datetimeFigureOut">
              <a:rPr lang="ru-RU" smtClean="0"/>
              <a:t>04.04.2020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63C073AD-9F70-4E00-8F7B-2FF53C1E2B64}" type="slidenum">
              <a:rPr lang="ru-RU" smtClean="0"/>
              <a:t>‹#›</a:t>
            </a:fld>
            <a:endParaRPr lang="ru-RU"/>
          </a:p>
        </p:txBody>
      </p:sp>
    </p:spTree>
    <p:extLst>
      <p:ext uri="{BB962C8B-B14F-4D97-AF65-F5344CB8AC3E}">
        <p14:creationId xmlns:p14="http://schemas.microsoft.com/office/powerpoint/2010/main" val="300550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68" y="0"/>
            <a:ext cx="16745379" cy="284400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6701064" y="0"/>
            <a:ext cx="264600" cy="284400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889998" y="2464801"/>
            <a:ext cx="13229987" cy="9480021"/>
          </a:xfrm>
        </p:spPr>
        <p:txBody>
          <a:bodyPr anchor="b">
            <a:normAutofit/>
          </a:bodyPr>
          <a:lstStyle>
            <a:lvl1pPr>
              <a:defRPr sz="14882"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19844981" y="3033607"/>
            <a:ext cx="26837973" cy="2180404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889998" y="12134427"/>
            <a:ext cx="13229987" cy="14013196"/>
          </a:xfrm>
        </p:spPr>
        <p:txBody>
          <a:bodyPr lIns="91440" rIns="91440">
            <a:normAutofit/>
          </a:bodyPr>
          <a:lstStyle>
            <a:lvl1pPr marL="0" indent="0">
              <a:buNone/>
              <a:defRPr sz="6201">
                <a:solidFill>
                  <a:srgbClr val="FFFFFF"/>
                </a:solidFill>
              </a:defRPr>
            </a:lvl1pPr>
            <a:lvl2pPr marL="1890019" indent="0">
              <a:buNone/>
              <a:defRPr sz="4961"/>
            </a:lvl2pPr>
            <a:lvl3pPr marL="3780038" indent="0">
              <a:buNone/>
              <a:defRPr sz="4134"/>
            </a:lvl3pPr>
            <a:lvl4pPr marL="5670057" indent="0">
              <a:buNone/>
              <a:defRPr sz="3721"/>
            </a:lvl4pPr>
            <a:lvl5pPr marL="7560076" indent="0">
              <a:buNone/>
              <a:defRPr sz="3721"/>
            </a:lvl5pPr>
            <a:lvl6pPr marL="9450095" indent="0">
              <a:buNone/>
              <a:defRPr sz="3721"/>
            </a:lvl6pPr>
            <a:lvl7pPr marL="11340114" indent="0">
              <a:buNone/>
              <a:defRPr sz="3721"/>
            </a:lvl7pPr>
            <a:lvl8pPr marL="13230134" indent="0">
              <a:buNone/>
              <a:defRPr sz="3721"/>
            </a:lvl8pPr>
            <a:lvl9pPr marL="15120153" indent="0">
              <a:buNone/>
              <a:defRPr sz="3721"/>
            </a:lvl9pPr>
          </a:lstStyle>
          <a:p>
            <a:pPr lvl="0"/>
            <a:r>
              <a:rPr lang="ru-RU"/>
              <a:t>Образец текста</a:t>
            </a:r>
          </a:p>
        </p:txBody>
      </p:sp>
      <p:sp>
        <p:nvSpPr>
          <p:cNvPr id="5" name="Date Placeholder 4"/>
          <p:cNvSpPr>
            <a:spLocks noGrp="1"/>
          </p:cNvSpPr>
          <p:nvPr>
            <p:ph type="dt" sz="half" idx="10"/>
          </p:nvPr>
        </p:nvSpPr>
        <p:spPr>
          <a:xfrm>
            <a:off x="1924359" y="26788671"/>
            <a:ext cx="10824538" cy="1514170"/>
          </a:xfrm>
        </p:spPr>
        <p:txBody>
          <a:bodyPr/>
          <a:lstStyle>
            <a:lvl1pPr algn="l">
              <a:defRPr/>
            </a:lvl1pPr>
          </a:lstStyle>
          <a:p>
            <a:fld id="{86EA9482-BA20-45CD-B466-1371F3629737}" type="datetimeFigureOut">
              <a:rPr lang="ru-RU" smtClean="0"/>
              <a:t>04.04.2020</a:t>
            </a:fld>
            <a:endParaRPr lang="ru-RU"/>
          </a:p>
        </p:txBody>
      </p:sp>
      <p:sp>
        <p:nvSpPr>
          <p:cNvPr id="6" name="Footer Placeholder 5"/>
          <p:cNvSpPr>
            <a:spLocks noGrp="1"/>
          </p:cNvSpPr>
          <p:nvPr>
            <p:ph type="ftr" sz="quarter" idx="11"/>
          </p:nvPr>
        </p:nvSpPr>
        <p:spPr>
          <a:xfrm>
            <a:off x="19844980" y="26788671"/>
            <a:ext cx="19214981" cy="1514170"/>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3C073AD-9F70-4E00-8F7B-2FF53C1E2B64}" type="slidenum">
              <a:rPr lang="ru-RU" smtClean="0"/>
              <a:t>‹#›</a:t>
            </a:fld>
            <a:endParaRPr lang="ru-RU"/>
          </a:p>
        </p:txBody>
      </p:sp>
    </p:spTree>
    <p:extLst>
      <p:ext uri="{BB962C8B-B14F-4D97-AF65-F5344CB8AC3E}">
        <p14:creationId xmlns:p14="http://schemas.microsoft.com/office/powerpoint/2010/main" val="132680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2" y="20540045"/>
            <a:ext cx="50386825" cy="79000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4" y="20382775"/>
            <a:ext cx="50386825" cy="2654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35995" y="21045646"/>
            <a:ext cx="41806759" cy="3412808"/>
          </a:xfrm>
        </p:spPr>
        <p:txBody>
          <a:bodyPr lIns="91440" tIns="0" rIns="91440" bIns="0" anchor="b">
            <a:noAutofit/>
          </a:bodyPr>
          <a:lstStyle>
            <a:lvl1pPr>
              <a:defRPr sz="14882"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64" y="0"/>
            <a:ext cx="50399888" cy="20382775"/>
          </a:xfrm>
          <a:blipFill>
            <a:blip r:embed="rId2"/>
            <a:stretch>
              <a:fillRect/>
            </a:stretch>
          </a:blipFill>
        </p:spPr>
        <p:txBody>
          <a:bodyPr lIns="457200" tIns="457200" anchor="t"/>
          <a:lstStyle>
            <a:lvl1pPr marL="0" indent="0">
              <a:buNone/>
              <a:defRPr sz="13228">
                <a:solidFill>
                  <a:schemeClr val="bg1"/>
                </a:solidFill>
              </a:defRPr>
            </a:lvl1pPr>
            <a:lvl2pPr marL="1890019" indent="0">
              <a:buNone/>
              <a:defRPr sz="11575"/>
            </a:lvl2pPr>
            <a:lvl3pPr marL="3780038" indent="0">
              <a:buNone/>
              <a:defRPr sz="9921"/>
            </a:lvl3pPr>
            <a:lvl4pPr marL="5670057" indent="0">
              <a:buNone/>
              <a:defRPr sz="8268"/>
            </a:lvl4pPr>
            <a:lvl5pPr marL="7560076" indent="0">
              <a:buNone/>
              <a:defRPr sz="8268"/>
            </a:lvl5pPr>
            <a:lvl6pPr marL="9450095" indent="0">
              <a:buNone/>
              <a:defRPr sz="8268"/>
            </a:lvl6pPr>
            <a:lvl7pPr marL="11340114" indent="0">
              <a:buNone/>
              <a:defRPr sz="8268"/>
            </a:lvl7pPr>
            <a:lvl8pPr marL="13230134" indent="0">
              <a:buNone/>
              <a:defRPr sz="8268"/>
            </a:lvl8pPr>
            <a:lvl9pPr marL="15120153" indent="0">
              <a:buNone/>
              <a:defRPr sz="8268"/>
            </a:lvl9pPr>
          </a:lstStyle>
          <a:p>
            <a:r>
              <a:rPr lang="ru-RU"/>
              <a:t>Вставка рисунка</a:t>
            </a:r>
            <a:endParaRPr lang="en-US" dirty="0"/>
          </a:p>
        </p:txBody>
      </p:sp>
      <p:sp>
        <p:nvSpPr>
          <p:cNvPr id="4" name="Text Placeholder 3"/>
          <p:cNvSpPr>
            <a:spLocks noGrp="1"/>
          </p:cNvSpPr>
          <p:nvPr>
            <p:ph type="body" sz="half" idx="2"/>
          </p:nvPr>
        </p:nvSpPr>
        <p:spPr>
          <a:xfrm>
            <a:off x="4535995" y="24496370"/>
            <a:ext cx="41806759" cy="2464805"/>
          </a:xfrm>
        </p:spPr>
        <p:txBody>
          <a:bodyPr lIns="91440" tIns="0" rIns="91440" bIns="0">
            <a:normAutofit/>
          </a:bodyPr>
          <a:lstStyle>
            <a:lvl1pPr marL="0" indent="0">
              <a:spcBef>
                <a:spcPts val="0"/>
              </a:spcBef>
              <a:spcAft>
                <a:spcPts val="2480"/>
              </a:spcAft>
              <a:buNone/>
              <a:defRPr sz="6201">
                <a:solidFill>
                  <a:srgbClr val="FFFFFF"/>
                </a:solidFill>
              </a:defRPr>
            </a:lvl1pPr>
            <a:lvl2pPr marL="1890019" indent="0">
              <a:buNone/>
              <a:defRPr sz="4961"/>
            </a:lvl2pPr>
            <a:lvl3pPr marL="3780038" indent="0">
              <a:buNone/>
              <a:defRPr sz="4134"/>
            </a:lvl3pPr>
            <a:lvl4pPr marL="5670057" indent="0">
              <a:buNone/>
              <a:defRPr sz="3721"/>
            </a:lvl4pPr>
            <a:lvl5pPr marL="7560076" indent="0">
              <a:buNone/>
              <a:defRPr sz="3721"/>
            </a:lvl5pPr>
            <a:lvl6pPr marL="9450095" indent="0">
              <a:buNone/>
              <a:defRPr sz="3721"/>
            </a:lvl6pPr>
            <a:lvl7pPr marL="11340114" indent="0">
              <a:buNone/>
              <a:defRPr sz="3721"/>
            </a:lvl7pPr>
            <a:lvl8pPr marL="13230134" indent="0">
              <a:buNone/>
              <a:defRPr sz="3721"/>
            </a:lvl8pPr>
            <a:lvl9pPr marL="15120153" indent="0">
              <a:buNone/>
              <a:defRPr sz="3721"/>
            </a:lvl9pPr>
          </a:lstStyle>
          <a:p>
            <a:pPr lvl="0"/>
            <a:r>
              <a:rPr lang="ru-RU"/>
              <a:t>Образец текста</a:t>
            </a:r>
          </a:p>
        </p:txBody>
      </p:sp>
      <p:sp>
        <p:nvSpPr>
          <p:cNvPr id="5" name="Date Placeholder 4"/>
          <p:cNvSpPr>
            <a:spLocks noGrp="1"/>
          </p:cNvSpPr>
          <p:nvPr>
            <p:ph type="dt" sz="half" idx="10"/>
          </p:nvPr>
        </p:nvSpPr>
        <p:spPr/>
        <p:txBody>
          <a:bodyPr/>
          <a:lstStyle/>
          <a:p>
            <a:fld id="{86EA9482-BA20-45CD-B466-1371F3629737}" type="datetimeFigureOut">
              <a:rPr lang="ru-RU" smtClean="0"/>
              <a:t>04.04.2020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3C073AD-9F70-4E00-8F7B-2FF53C1E2B64}" type="slidenum">
              <a:rPr lang="ru-RU" smtClean="0"/>
              <a:t>‹#›</a:t>
            </a:fld>
            <a:endParaRPr lang="ru-RU"/>
          </a:p>
        </p:txBody>
      </p:sp>
    </p:spTree>
    <p:extLst>
      <p:ext uri="{BB962C8B-B14F-4D97-AF65-F5344CB8AC3E}">
        <p14:creationId xmlns:p14="http://schemas.microsoft.com/office/powerpoint/2010/main" val="383718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 y="26544059"/>
            <a:ext cx="50399950" cy="1896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26268350"/>
            <a:ext cx="50399954" cy="2736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535995" y="1188542"/>
            <a:ext cx="41579959" cy="6016276"/>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4535995" y="7654242"/>
            <a:ext cx="41579959" cy="16684837"/>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4535997" y="26788671"/>
            <a:ext cx="10220008" cy="1514170"/>
          </a:xfrm>
          <a:prstGeom prst="rect">
            <a:avLst/>
          </a:prstGeom>
        </p:spPr>
        <p:txBody>
          <a:bodyPr vert="horz" lIns="91440" tIns="45720" rIns="91440" bIns="45720" rtlCol="0" anchor="ctr"/>
          <a:lstStyle>
            <a:lvl1pPr algn="l">
              <a:defRPr sz="3721">
                <a:solidFill>
                  <a:srgbClr val="FFFFFF"/>
                </a:solidFill>
              </a:defRPr>
            </a:lvl1pPr>
          </a:lstStyle>
          <a:p>
            <a:fld id="{86EA9482-BA20-45CD-B466-1371F3629737}" type="datetimeFigureOut">
              <a:rPr lang="ru-RU" smtClean="0"/>
              <a:t>04.04.2020</a:t>
            </a:fld>
            <a:endParaRPr lang="ru-RU"/>
          </a:p>
        </p:txBody>
      </p:sp>
      <p:sp>
        <p:nvSpPr>
          <p:cNvPr id="5" name="Footer Placeholder 4"/>
          <p:cNvSpPr>
            <a:spLocks noGrp="1"/>
          </p:cNvSpPr>
          <p:nvPr>
            <p:ph type="ftr" sz="quarter" idx="3"/>
          </p:nvPr>
        </p:nvSpPr>
        <p:spPr>
          <a:xfrm>
            <a:off x="15238151" y="26788671"/>
            <a:ext cx="19936768" cy="1514170"/>
          </a:xfrm>
          <a:prstGeom prst="rect">
            <a:avLst/>
          </a:prstGeom>
        </p:spPr>
        <p:txBody>
          <a:bodyPr vert="horz" lIns="91440" tIns="45720" rIns="91440" bIns="45720" rtlCol="0" anchor="ctr"/>
          <a:lstStyle>
            <a:lvl1pPr algn="ctr">
              <a:defRPr sz="3721"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40927052" y="26788671"/>
            <a:ext cx="5423720" cy="1514170"/>
          </a:xfrm>
          <a:prstGeom prst="rect">
            <a:avLst/>
          </a:prstGeom>
        </p:spPr>
        <p:txBody>
          <a:bodyPr vert="horz" lIns="91440" tIns="45720" rIns="91440" bIns="45720" rtlCol="0" anchor="ctr"/>
          <a:lstStyle>
            <a:lvl1pPr algn="r">
              <a:defRPr sz="4341">
                <a:solidFill>
                  <a:srgbClr val="FFFFFF"/>
                </a:solidFill>
              </a:defRPr>
            </a:lvl1pPr>
          </a:lstStyle>
          <a:p>
            <a:fld id="{63C073AD-9F70-4E00-8F7B-2FF53C1E2B64}" type="slidenum">
              <a:rPr lang="ru-RU" smtClean="0"/>
              <a:t>‹#›</a:t>
            </a:fld>
            <a:endParaRPr lang="ru-RU"/>
          </a:p>
        </p:txBody>
      </p:sp>
      <p:cxnSp>
        <p:nvCxnSpPr>
          <p:cNvPr id="10" name="Straight Connector 9"/>
          <p:cNvCxnSpPr/>
          <p:nvPr/>
        </p:nvCxnSpPr>
        <p:spPr>
          <a:xfrm>
            <a:off x="4933887" y="7206827"/>
            <a:ext cx="4120195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7654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780038" rtl="0" eaLnBrk="1" latinLnBrk="0" hangingPunct="1">
        <a:lnSpc>
          <a:spcPct val="85000"/>
        </a:lnSpc>
        <a:spcBef>
          <a:spcPct val="0"/>
        </a:spcBef>
        <a:buNone/>
        <a:defRPr sz="19843" kern="1200" spc="-207" baseline="0">
          <a:solidFill>
            <a:schemeClr val="tx1">
              <a:lumMod val="75000"/>
              <a:lumOff val="25000"/>
            </a:schemeClr>
          </a:solidFill>
          <a:latin typeface="+mj-lt"/>
          <a:ea typeface="+mj-ea"/>
          <a:cs typeface="+mj-cs"/>
        </a:defRPr>
      </a:lvl1pPr>
    </p:titleStyle>
    <p:bodyStyle>
      <a:lvl1pPr marL="378004" indent="-378004" algn="l" defTabSz="3780038" rtl="0" eaLnBrk="1" latinLnBrk="0" hangingPunct="1">
        <a:lnSpc>
          <a:spcPct val="90000"/>
        </a:lnSpc>
        <a:spcBef>
          <a:spcPts val="4961"/>
        </a:spcBef>
        <a:spcAft>
          <a:spcPts val="827"/>
        </a:spcAft>
        <a:buClr>
          <a:schemeClr val="accent1"/>
        </a:buClr>
        <a:buSzPct val="100000"/>
        <a:buFont typeface="Calibri" panose="020F0502020204030204" pitchFamily="34" charset="0"/>
        <a:buChar char=" "/>
        <a:defRPr sz="8268" kern="1200">
          <a:solidFill>
            <a:schemeClr val="tx1">
              <a:lumMod val="75000"/>
              <a:lumOff val="25000"/>
            </a:schemeClr>
          </a:solidFill>
          <a:latin typeface="+mn-lt"/>
          <a:ea typeface="+mn-ea"/>
          <a:cs typeface="+mn-cs"/>
        </a:defRPr>
      </a:lvl1pPr>
      <a:lvl2pPr marL="1587616" indent="-756008" algn="l" defTabSz="3780038" rtl="0" eaLnBrk="1" latinLnBrk="0" hangingPunct="1">
        <a:lnSpc>
          <a:spcPct val="90000"/>
        </a:lnSpc>
        <a:spcBef>
          <a:spcPts val="827"/>
        </a:spcBef>
        <a:spcAft>
          <a:spcPts val="1654"/>
        </a:spcAft>
        <a:buClr>
          <a:schemeClr val="accent1"/>
        </a:buClr>
        <a:buFont typeface="Calibri" pitchFamily="34" charset="0"/>
        <a:buChar char="◦"/>
        <a:defRPr sz="7441" kern="1200">
          <a:solidFill>
            <a:schemeClr val="tx1">
              <a:lumMod val="75000"/>
              <a:lumOff val="25000"/>
            </a:schemeClr>
          </a:solidFill>
          <a:latin typeface="+mn-lt"/>
          <a:ea typeface="+mn-ea"/>
          <a:cs typeface="+mn-cs"/>
        </a:defRPr>
      </a:lvl2pPr>
      <a:lvl3pPr marL="2343624" indent="-756008" algn="l" defTabSz="3780038" rtl="0" eaLnBrk="1" latinLnBrk="0" hangingPunct="1">
        <a:lnSpc>
          <a:spcPct val="90000"/>
        </a:lnSpc>
        <a:spcBef>
          <a:spcPts val="827"/>
        </a:spcBef>
        <a:spcAft>
          <a:spcPts val="1654"/>
        </a:spcAft>
        <a:buClr>
          <a:schemeClr val="accent1"/>
        </a:buClr>
        <a:buFont typeface="Calibri" pitchFamily="34" charset="0"/>
        <a:buChar char="◦"/>
        <a:defRPr sz="5787" kern="1200">
          <a:solidFill>
            <a:schemeClr val="tx1">
              <a:lumMod val="75000"/>
              <a:lumOff val="25000"/>
            </a:schemeClr>
          </a:solidFill>
          <a:latin typeface="+mn-lt"/>
          <a:ea typeface="+mn-ea"/>
          <a:cs typeface="+mn-cs"/>
        </a:defRPr>
      </a:lvl3pPr>
      <a:lvl4pPr marL="3099631" indent="-756008" algn="l" defTabSz="3780038" rtl="0" eaLnBrk="1" latinLnBrk="0" hangingPunct="1">
        <a:lnSpc>
          <a:spcPct val="90000"/>
        </a:lnSpc>
        <a:spcBef>
          <a:spcPts val="827"/>
        </a:spcBef>
        <a:spcAft>
          <a:spcPts val="1654"/>
        </a:spcAft>
        <a:buClr>
          <a:schemeClr val="accent1"/>
        </a:buClr>
        <a:buFont typeface="Calibri" pitchFamily="34" charset="0"/>
        <a:buChar char="◦"/>
        <a:defRPr sz="5787" kern="1200">
          <a:solidFill>
            <a:schemeClr val="tx1">
              <a:lumMod val="75000"/>
              <a:lumOff val="25000"/>
            </a:schemeClr>
          </a:solidFill>
          <a:latin typeface="+mn-lt"/>
          <a:ea typeface="+mn-ea"/>
          <a:cs typeface="+mn-cs"/>
        </a:defRPr>
      </a:lvl4pPr>
      <a:lvl5pPr marL="3855639" indent="-756008" algn="l" defTabSz="3780038" rtl="0" eaLnBrk="1" latinLnBrk="0" hangingPunct="1">
        <a:lnSpc>
          <a:spcPct val="90000"/>
        </a:lnSpc>
        <a:spcBef>
          <a:spcPts val="827"/>
        </a:spcBef>
        <a:spcAft>
          <a:spcPts val="1654"/>
        </a:spcAft>
        <a:buClr>
          <a:schemeClr val="accent1"/>
        </a:buClr>
        <a:buFont typeface="Calibri" pitchFamily="34" charset="0"/>
        <a:buChar char="◦"/>
        <a:defRPr sz="5787" kern="1200">
          <a:solidFill>
            <a:schemeClr val="tx1">
              <a:lumMod val="75000"/>
              <a:lumOff val="25000"/>
            </a:schemeClr>
          </a:solidFill>
          <a:latin typeface="+mn-lt"/>
          <a:ea typeface="+mn-ea"/>
          <a:cs typeface="+mn-cs"/>
        </a:defRPr>
      </a:lvl5pPr>
      <a:lvl6pPr marL="4547290" indent="-945010" algn="l" defTabSz="3780038" rtl="0" eaLnBrk="1" latinLnBrk="0" hangingPunct="1">
        <a:lnSpc>
          <a:spcPct val="90000"/>
        </a:lnSpc>
        <a:spcBef>
          <a:spcPts val="827"/>
        </a:spcBef>
        <a:spcAft>
          <a:spcPts val="1654"/>
        </a:spcAft>
        <a:buClr>
          <a:schemeClr val="accent1"/>
        </a:buClr>
        <a:buFont typeface="Calibri" pitchFamily="34" charset="0"/>
        <a:buChar char="◦"/>
        <a:defRPr sz="5787" kern="1200">
          <a:solidFill>
            <a:schemeClr val="tx1">
              <a:lumMod val="75000"/>
              <a:lumOff val="25000"/>
            </a:schemeClr>
          </a:solidFill>
          <a:latin typeface="+mn-lt"/>
          <a:ea typeface="+mn-ea"/>
          <a:cs typeface="+mn-cs"/>
        </a:defRPr>
      </a:lvl6pPr>
      <a:lvl7pPr marL="5374070" indent="-945010" algn="l" defTabSz="3780038" rtl="0" eaLnBrk="1" latinLnBrk="0" hangingPunct="1">
        <a:lnSpc>
          <a:spcPct val="90000"/>
        </a:lnSpc>
        <a:spcBef>
          <a:spcPts val="827"/>
        </a:spcBef>
        <a:spcAft>
          <a:spcPts val="1654"/>
        </a:spcAft>
        <a:buClr>
          <a:schemeClr val="accent1"/>
        </a:buClr>
        <a:buFont typeface="Calibri" pitchFamily="34" charset="0"/>
        <a:buChar char="◦"/>
        <a:defRPr sz="5787" kern="1200">
          <a:solidFill>
            <a:schemeClr val="tx1">
              <a:lumMod val="75000"/>
              <a:lumOff val="25000"/>
            </a:schemeClr>
          </a:solidFill>
          <a:latin typeface="+mn-lt"/>
          <a:ea typeface="+mn-ea"/>
          <a:cs typeface="+mn-cs"/>
        </a:defRPr>
      </a:lvl7pPr>
      <a:lvl8pPr marL="6200850" indent="-945010" algn="l" defTabSz="3780038" rtl="0" eaLnBrk="1" latinLnBrk="0" hangingPunct="1">
        <a:lnSpc>
          <a:spcPct val="90000"/>
        </a:lnSpc>
        <a:spcBef>
          <a:spcPts val="827"/>
        </a:spcBef>
        <a:spcAft>
          <a:spcPts val="1654"/>
        </a:spcAft>
        <a:buClr>
          <a:schemeClr val="accent1"/>
        </a:buClr>
        <a:buFont typeface="Calibri" pitchFamily="34" charset="0"/>
        <a:buChar char="◦"/>
        <a:defRPr sz="5787" kern="1200">
          <a:solidFill>
            <a:schemeClr val="tx1">
              <a:lumMod val="75000"/>
              <a:lumOff val="25000"/>
            </a:schemeClr>
          </a:solidFill>
          <a:latin typeface="+mn-lt"/>
          <a:ea typeface="+mn-ea"/>
          <a:cs typeface="+mn-cs"/>
        </a:defRPr>
      </a:lvl8pPr>
      <a:lvl9pPr marL="7027630" indent="-945010" algn="l" defTabSz="3780038" rtl="0" eaLnBrk="1" latinLnBrk="0" hangingPunct="1">
        <a:lnSpc>
          <a:spcPct val="90000"/>
        </a:lnSpc>
        <a:spcBef>
          <a:spcPts val="827"/>
        </a:spcBef>
        <a:spcAft>
          <a:spcPts val="1654"/>
        </a:spcAft>
        <a:buClr>
          <a:schemeClr val="accent1"/>
        </a:buClr>
        <a:buFont typeface="Calibri" pitchFamily="34" charset="0"/>
        <a:buChar char="◦"/>
        <a:defRPr sz="5787" kern="1200">
          <a:solidFill>
            <a:schemeClr val="tx1">
              <a:lumMod val="75000"/>
              <a:lumOff val="25000"/>
            </a:schemeClr>
          </a:solidFill>
          <a:latin typeface="+mn-lt"/>
          <a:ea typeface="+mn-ea"/>
          <a:cs typeface="+mn-cs"/>
        </a:defRPr>
      </a:lvl9pPr>
    </p:bodyStyle>
    <p:otherStyle>
      <a:defPPr>
        <a:defRPr lang="en-US"/>
      </a:defPPr>
      <a:lvl1pPr marL="0" algn="l" defTabSz="3780038" rtl="0" eaLnBrk="1" latinLnBrk="0" hangingPunct="1">
        <a:defRPr sz="7441" kern="1200">
          <a:solidFill>
            <a:schemeClr val="tx1"/>
          </a:solidFill>
          <a:latin typeface="+mn-lt"/>
          <a:ea typeface="+mn-ea"/>
          <a:cs typeface="+mn-cs"/>
        </a:defRPr>
      </a:lvl1pPr>
      <a:lvl2pPr marL="1890019" algn="l" defTabSz="3780038" rtl="0" eaLnBrk="1" latinLnBrk="0" hangingPunct="1">
        <a:defRPr sz="7441" kern="1200">
          <a:solidFill>
            <a:schemeClr val="tx1"/>
          </a:solidFill>
          <a:latin typeface="+mn-lt"/>
          <a:ea typeface="+mn-ea"/>
          <a:cs typeface="+mn-cs"/>
        </a:defRPr>
      </a:lvl2pPr>
      <a:lvl3pPr marL="3780038" algn="l" defTabSz="3780038" rtl="0" eaLnBrk="1" latinLnBrk="0" hangingPunct="1">
        <a:defRPr sz="7441" kern="1200">
          <a:solidFill>
            <a:schemeClr val="tx1"/>
          </a:solidFill>
          <a:latin typeface="+mn-lt"/>
          <a:ea typeface="+mn-ea"/>
          <a:cs typeface="+mn-cs"/>
        </a:defRPr>
      </a:lvl3pPr>
      <a:lvl4pPr marL="5670057" algn="l" defTabSz="3780038" rtl="0" eaLnBrk="1" latinLnBrk="0" hangingPunct="1">
        <a:defRPr sz="7441" kern="1200">
          <a:solidFill>
            <a:schemeClr val="tx1"/>
          </a:solidFill>
          <a:latin typeface="+mn-lt"/>
          <a:ea typeface="+mn-ea"/>
          <a:cs typeface="+mn-cs"/>
        </a:defRPr>
      </a:lvl4pPr>
      <a:lvl5pPr marL="7560076" algn="l" defTabSz="3780038" rtl="0" eaLnBrk="1" latinLnBrk="0" hangingPunct="1">
        <a:defRPr sz="7441" kern="1200">
          <a:solidFill>
            <a:schemeClr val="tx1"/>
          </a:solidFill>
          <a:latin typeface="+mn-lt"/>
          <a:ea typeface="+mn-ea"/>
          <a:cs typeface="+mn-cs"/>
        </a:defRPr>
      </a:lvl5pPr>
      <a:lvl6pPr marL="9450095" algn="l" defTabSz="3780038" rtl="0" eaLnBrk="1" latinLnBrk="0" hangingPunct="1">
        <a:defRPr sz="7441" kern="1200">
          <a:solidFill>
            <a:schemeClr val="tx1"/>
          </a:solidFill>
          <a:latin typeface="+mn-lt"/>
          <a:ea typeface="+mn-ea"/>
          <a:cs typeface="+mn-cs"/>
        </a:defRPr>
      </a:lvl6pPr>
      <a:lvl7pPr marL="11340114" algn="l" defTabSz="3780038" rtl="0" eaLnBrk="1" latinLnBrk="0" hangingPunct="1">
        <a:defRPr sz="7441" kern="1200">
          <a:solidFill>
            <a:schemeClr val="tx1"/>
          </a:solidFill>
          <a:latin typeface="+mn-lt"/>
          <a:ea typeface="+mn-ea"/>
          <a:cs typeface="+mn-cs"/>
        </a:defRPr>
      </a:lvl7pPr>
      <a:lvl8pPr marL="13230134" algn="l" defTabSz="3780038" rtl="0" eaLnBrk="1" latinLnBrk="0" hangingPunct="1">
        <a:defRPr sz="7441" kern="1200">
          <a:solidFill>
            <a:schemeClr val="tx1"/>
          </a:solidFill>
          <a:latin typeface="+mn-lt"/>
          <a:ea typeface="+mn-ea"/>
          <a:cs typeface="+mn-cs"/>
        </a:defRPr>
      </a:lvl8pPr>
      <a:lvl9pPr marL="15120153" algn="l" defTabSz="3780038" rtl="0" eaLnBrk="1" latinLnBrk="0" hangingPunct="1">
        <a:defRPr sz="74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83FF94-9EFA-4635-BA2A-E9562D9B088C}"/>
              </a:ext>
            </a:extLst>
          </p:cNvPr>
          <p:cNvSpPr>
            <a:spLocks noGrp="1"/>
          </p:cNvSpPr>
          <p:nvPr>
            <p:ph type="ctrTitle"/>
          </p:nvPr>
        </p:nvSpPr>
        <p:spPr>
          <a:xfrm>
            <a:off x="0" y="1"/>
            <a:ext cx="50399950" cy="3578086"/>
          </a:xfrm>
          <a:solidFill>
            <a:srgbClr val="92D050"/>
          </a:solidFill>
        </p:spPr>
        <p:txBody>
          <a:bodyPr>
            <a:normAutofit/>
          </a:bodyPr>
          <a:lstStyle/>
          <a:p>
            <a:pPr algn="ctr"/>
            <a:r>
              <a:rPr lang="en-US" sz="6400" b="1" dirty="0">
                <a:solidFill>
                  <a:srgbClr val="0070C0"/>
                </a:solidFill>
              </a:rPr>
              <a:t>Connection of activation of the hemostatic system with the development of various phenotypes of preeclampsia</a:t>
            </a:r>
            <a:br>
              <a:rPr lang="en-US" sz="6400" b="1" dirty="0">
                <a:solidFill>
                  <a:srgbClr val="0070C0"/>
                </a:solidFill>
              </a:rPr>
            </a:br>
            <a:r>
              <a:rPr lang="en-US" sz="6400" b="1" dirty="0">
                <a:solidFill>
                  <a:srgbClr val="0070C0"/>
                </a:solidFill>
              </a:rPr>
              <a:t>Autor</a:t>
            </a:r>
            <a:r>
              <a:rPr lang="ru-RU" sz="6400" b="1" dirty="0">
                <a:solidFill>
                  <a:srgbClr val="0070C0"/>
                </a:solidFill>
              </a:rPr>
              <a:t>: </a:t>
            </a:r>
            <a:r>
              <a:rPr lang="en-US" sz="6400" b="1" dirty="0" err="1">
                <a:solidFill>
                  <a:srgbClr val="0070C0"/>
                </a:solidFill>
              </a:rPr>
              <a:t>Terekhina</a:t>
            </a:r>
            <a:r>
              <a:rPr lang="en-US" sz="6400" b="1" dirty="0">
                <a:solidFill>
                  <a:srgbClr val="0070C0"/>
                </a:solidFill>
              </a:rPr>
              <a:t> </a:t>
            </a:r>
            <a:r>
              <a:rPr lang="en-US" sz="6400" b="1" dirty="0" err="1">
                <a:solidFill>
                  <a:srgbClr val="0070C0"/>
                </a:solidFill>
              </a:rPr>
              <a:t>Vasilisa</a:t>
            </a:r>
            <a:r>
              <a:rPr lang="en-US" sz="6400" b="1" dirty="0">
                <a:solidFill>
                  <a:srgbClr val="0070C0"/>
                </a:solidFill>
              </a:rPr>
              <a:t> </a:t>
            </a:r>
            <a:r>
              <a:rPr lang="en-US" sz="6400" b="1" dirty="0" err="1">
                <a:solidFill>
                  <a:srgbClr val="0070C0"/>
                </a:solidFill>
              </a:rPr>
              <a:t>Yurevna</a:t>
            </a:r>
            <a:r>
              <a:rPr lang="en-US" sz="6400" b="1" dirty="0">
                <a:solidFill>
                  <a:srgbClr val="0070C0"/>
                </a:solidFill>
              </a:rPr>
              <a:t>, assistant of department of obstetrics and gynecology </a:t>
            </a:r>
            <a:br>
              <a:rPr lang="en-US" sz="6400" b="1" dirty="0">
                <a:solidFill>
                  <a:srgbClr val="0070C0"/>
                </a:solidFill>
              </a:rPr>
            </a:br>
            <a:r>
              <a:rPr lang="en-US" sz="6400" b="1" dirty="0">
                <a:solidFill>
                  <a:srgbClr val="0070C0"/>
                </a:solidFill>
              </a:rPr>
              <a:t>Altai state medical university</a:t>
            </a:r>
            <a:br>
              <a:rPr lang="en-US" sz="6400" dirty="0"/>
            </a:br>
            <a:endParaRPr lang="ru-RU" sz="6400" dirty="0"/>
          </a:p>
        </p:txBody>
      </p:sp>
      <p:sp>
        <p:nvSpPr>
          <p:cNvPr id="10" name="TextBox 9">
            <a:extLst>
              <a:ext uri="{FF2B5EF4-FFF2-40B4-BE49-F238E27FC236}">
                <a16:creationId xmlns:a16="http://schemas.microsoft.com/office/drawing/2014/main" id="{7990A436-796C-4747-B0CB-2A1A40B92E2C}"/>
              </a:ext>
            </a:extLst>
          </p:cNvPr>
          <p:cNvSpPr txBox="1"/>
          <p:nvPr/>
        </p:nvSpPr>
        <p:spPr>
          <a:xfrm>
            <a:off x="24748435" y="13676243"/>
            <a:ext cx="914400" cy="914400"/>
          </a:xfrm>
          <a:prstGeom prst="rect">
            <a:avLst/>
          </a:prstGeom>
          <a:noFill/>
        </p:spPr>
        <p:txBody>
          <a:bodyPr wrap="square" rtlCol="0">
            <a:spAutoFit/>
          </a:bodyPr>
          <a:lstStyle/>
          <a:p>
            <a:endParaRPr lang="ru-RU" dirty="0"/>
          </a:p>
        </p:txBody>
      </p:sp>
      <p:sp>
        <p:nvSpPr>
          <p:cNvPr id="11" name="TextBox 10">
            <a:extLst>
              <a:ext uri="{FF2B5EF4-FFF2-40B4-BE49-F238E27FC236}">
                <a16:creationId xmlns:a16="http://schemas.microsoft.com/office/drawing/2014/main" id="{6A5FCB9C-AC3E-4C76-A38A-7B7F7FB4D91C}"/>
              </a:ext>
            </a:extLst>
          </p:cNvPr>
          <p:cNvSpPr txBox="1"/>
          <p:nvPr/>
        </p:nvSpPr>
        <p:spPr>
          <a:xfrm>
            <a:off x="0" y="3578087"/>
            <a:ext cx="17924531" cy="7540526"/>
          </a:xfrm>
          <a:prstGeom prst="rect">
            <a:avLst/>
          </a:prstGeom>
          <a:solidFill>
            <a:schemeClr val="accent5">
              <a:lumMod val="40000"/>
              <a:lumOff val="60000"/>
            </a:schemeClr>
          </a:solidFill>
        </p:spPr>
        <p:txBody>
          <a:bodyPr wrap="square" rtlCol="0">
            <a:spAutoFit/>
          </a:bodyPr>
          <a:lstStyle/>
          <a:p>
            <a:pPr algn="ctr"/>
            <a:r>
              <a:rPr lang="en-US" sz="4400" dirty="0">
                <a:solidFill>
                  <a:schemeClr val="bg2">
                    <a:lumMod val="25000"/>
                  </a:schemeClr>
                </a:solidFill>
              </a:rPr>
              <a:t>Introduction and </a:t>
            </a:r>
            <a:r>
              <a:rPr lang="en-US" sz="4400" dirty="0" err="1">
                <a:solidFill>
                  <a:schemeClr val="bg2">
                    <a:lumMod val="25000"/>
                  </a:schemeClr>
                </a:solidFill>
              </a:rPr>
              <a:t>aime</a:t>
            </a:r>
            <a:endParaRPr lang="en-US" sz="4400" dirty="0">
              <a:solidFill>
                <a:schemeClr val="bg2">
                  <a:lumMod val="25000"/>
                </a:schemeClr>
              </a:solidFill>
            </a:endParaRPr>
          </a:p>
          <a:p>
            <a:r>
              <a:rPr lang="en-US" sz="4400" dirty="0">
                <a:solidFill>
                  <a:schemeClr val="bg2">
                    <a:lumMod val="25000"/>
                  </a:schemeClr>
                </a:solidFill>
              </a:rPr>
              <a:t>Preeclampsia (PE) occurs in 1–8% of pregnant women and determines not only maternal and perinatal morbidity, but it is also the second cause of maternal mortality. To date, there is not a single test with sufficient sensitivity and  that provides early diagnosis and identification of the risk of preeclampsia, despite the identified high-risk groups. Given the new data on pathogenesis, the paradigm of ideas about preeclampsia is changing. Early PE, caused by pathology of the placenta and late, associated with extragenital pathology of the mother. In this connection, the emphasis in predicting PE is aimed at identifying biological markers that are actively involved in the ontogenesis of the placenta.</a:t>
            </a:r>
            <a:endParaRPr lang="ru-RU" sz="4400" dirty="0">
              <a:solidFill>
                <a:schemeClr val="bg2">
                  <a:lumMod val="25000"/>
                </a:schemeClr>
              </a:solidFill>
            </a:endParaRPr>
          </a:p>
        </p:txBody>
      </p:sp>
      <p:sp>
        <p:nvSpPr>
          <p:cNvPr id="12" name="TextBox 11">
            <a:extLst>
              <a:ext uri="{FF2B5EF4-FFF2-40B4-BE49-F238E27FC236}">
                <a16:creationId xmlns:a16="http://schemas.microsoft.com/office/drawing/2014/main" id="{9A61C8D1-7D16-466D-A3FD-59B1918AB324}"/>
              </a:ext>
            </a:extLst>
          </p:cNvPr>
          <p:cNvSpPr txBox="1"/>
          <p:nvPr/>
        </p:nvSpPr>
        <p:spPr>
          <a:xfrm>
            <a:off x="0" y="11212085"/>
            <a:ext cx="17924532" cy="6863417"/>
          </a:xfrm>
          <a:prstGeom prst="rect">
            <a:avLst/>
          </a:prstGeom>
          <a:solidFill>
            <a:schemeClr val="accent5">
              <a:lumMod val="20000"/>
              <a:lumOff val="80000"/>
            </a:schemeClr>
          </a:solidFill>
        </p:spPr>
        <p:txBody>
          <a:bodyPr wrap="square" rtlCol="0">
            <a:spAutoFit/>
          </a:bodyPr>
          <a:lstStyle/>
          <a:p>
            <a:pPr algn="ctr"/>
            <a:r>
              <a:rPr lang="en-US" sz="4400" dirty="0">
                <a:solidFill>
                  <a:schemeClr val="bg2">
                    <a:lumMod val="25000"/>
                  </a:schemeClr>
                </a:solidFill>
              </a:rPr>
              <a:t>Materials and methods</a:t>
            </a:r>
          </a:p>
          <a:p>
            <a:r>
              <a:rPr lang="en-US" sz="4400" dirty="0">
                <a:solidFill>
                  <a:schemeClr val="bg2">
                    <a:lumMod val="25000"/>
                  </a:schemeClr>
                </a:solidFill>
              </a:rPr>
              <a:t>The control group included 200 women with a favorable course of pregnancy, the main group - 209 patients whose pregnancy was complicated by the development of early and / or late (severe) preeclampsia.</a:t>
            </a:r>
          </a:p>
          <a:p>
            <a:r>
              <a:rPr lang="en-US" sz="4400" dirty="0">
                <a:solidFill>
                  <a:schemeClr val="bg2">
                    <a:lumMod val="25000"/>
                  </a:schemeClr>
                </a:solidFill>
              </a:rPr>
              <a:t>At the first stage, a single-center retrospective cohort study was conducted aimed at identifying significant predictors of early and late preeclampsia based on a study of the history of pregnancy and childbirth.</a:t>
            </a:r>
          </a:p>
          <a:p>
            <a:r>
              <a:rPr lang="en-US" sz="4400" dirty="0">
                <a:solidFill>
                  <a:schemeClr val="bg2">
                    <a:lumMod val="25000"/>
                  </a:schemeClr>
                </a:solidFill>
              </a:rPr>
              <a:t>In the second, a single-center prospective cohort study aimed at studying the parameters of the hemostatic system with the development of early and late preeclampsia at the critical time of implantation and placentation.</a:t>
            </a:r>
          </a:p>
        </p:txBody>
      </p:sp>
      <p:sp>
        <p:nvSpPr>
          <p:cNvPr id="14" name="TextBox 13">
            <a:extLst>
              <a:ext uri="{FF2B5EF4-FFF2-40B4-BE49-F238E27FC236}">
                <a16:creationId xmlns:a16="http://schemas.microsoft.com/office/drawing/2014/main" id="{DA2EF20F-1194-4158-9368-FB689BB17B71}"/>
              </a:ext>
            </a:extLst>
          </p:cNvPr>
          <p:cNvSpPr txBox="1"/>
          <p:nvPr/>
        </p:nvSpPr>
        <p:spPr>
          <a:xfrm>
            <a:off x="17924532" y="3578087"/>
            <a:ext cx="32475417" cy="4832092"/>
          </a:xfrm>
          <a:prstGeom prst="rect">
            <a:avLst/>
          </a:prstGeom>
          <a:solidFill>
            <a:schemeClr val="accent5">
              <a:lumMod val="20000"/>
              <a:lumOff val="80000"/>
            </a:schemeClr>
          </a:solidFill>
        </p:spPr>
        <p:txBody>
          <a:bodyPr wrap="square" rtlCol="0">
            <a:spAutoFit/>
          </a:bodyPr>
          <a:lstStyle/>
          <a:p>
            <a:pPr algn="ctr"/>
            <a:r>
              <a:rPr lang="en-US" sz="4400" dirty="0"/>
              <a:t>Results</a:t>
            </a:r>
          </a:p>
          <a:p>
            <a:r>
              <a:rPr lang="en-US" sz="4400" dirty="0"/>
              <a:t>1)The control group included 200 women with a favorable course of pregnancy, the main group - 209 patients whose pregnancy was complicated by the development of early and / or late (severe) preeclampsia.</a:t>
            </a:r>
          </a:p>
          <a:p>
            <a:r>
              <a:rPr lang="en-US" sz="4400" dirty="0"/>
              <a:t>At the first stage, a single-center retrospective cohort study was conducted aimed at identifying significant predictors of early and late preeclampsia based on a study of the history of pregnancy and childbirth.</a:t>
            </a:r>
          </a:p>
          <a:p>
            <a:r>
              <a:rPr lang="en-US" sz="4400" dirty="0"/>
              <a:t>In the second, a single-center prospective cohort study aimed at studying the parameters of the hemostatic system with the development of early and late preeclampsia at the critical time of implantation and placentation.</a:t>
            </a:r>
          </a:p>
        </p:txBody>
      </p:sp>
      <p:sp>
        <p:nvSpPr>
          <p:cNvPr id="21" name="TextBox 20">
            <a:extLst>
              <a:ext uri="{FF2B5EF4-FFF2-40B4-BE49-F238E27FC236}">
                <a16:creationId xmlns:a16="http://schemas.microsoft.com/office/drawing/2014/main" id="{4396ED03-903E-4042-AE45-F55CFCD717F8}"/>
              </a:ext>
            </a:extLst>
          </p:cNvPr>
          <p:cNvSpPr txBox="1"/>
          <p:nvPr/>
        </p:nvSpPr>
        <p:spPr>
          <a:xfrm>
            <a:off x="17924533" y="8503651"/>
            <a:ext cx="13300892" cy="5509200"/>
          </a:xfrm>
          <a:prstGeom prst="rect">
            <a:avLst/>
          </a:prstGeom>
          <a:solidFill>
            <a:schemeClr val="accent5">
              <a:lumMod val="60000"/>
              <a:lumOff val="40000"/>
            </a:schemeClr>
          </a:solidFill>
        </p:spPr>
        <p:txBody>
          <a:bodyPr wrap="square" rtlCol="0">
            <a:spAutoFit/>
          </a:bodyPr>
          <a:lstStyle/>
          <a:p>
            <a:r>
              <a:rPr lang="en-US" sz="4400" dirty="0"/>
              <a:t>2) At the stage of a prospective study, the parameters of the hemostatic system were studied at the critical time of implantation and placentation and correlated with the development of early and late preeclampsia.</a:t>
            </a:r>
          </a:p>
          <a:p>
            <a:r>
              <a:rPr lang="en-US" sz="4400" dirty="0"/>
              <a:t>The study of traditional markers of </a:t>
            </a:r>
            <a:r>
              <a:rPr lang="en-US" sz="4400" dirty="0" err="1"/>
              <a:t>thrombinemia</a:t>
            </a:r>
            <a:r>
              <a:rPr lang="en-US" sz="4400" dirty="0"/>
              <a:t> showed that in both groups the level of fibrinogen and D-dimers increased by the time of delivery by 1.8 and 4.7 times, respectively. </a:t>
            </a:r>
          </a:p>
        </p:txBody>
      </p:sp>
      <p:sp>
        <p:nvSpPr>
          <p:cNvPr id="30" name="TextBox 29">
            <a:extLst>
              <a:ext uri="{FF2B5EF4-FFF2-40B4-BE49-F238E27FC236}">
                <a16:creationId xmlns:a16="http://schemas.microsoft.com/office/drawing/2014/main" id="{B851464A-8BF1-4320-8E15-52B774ADD2FC}"/>
              </a:ext>
            </a:extLst>
          </p:cNvPr>
          <p:cNvSpPr txBox="1"/>
          <p:nvPr/>
        </p:nvSpPr>
        <p:spPr>
          <a:xfrm>
            <a:off x="22541948" y="20029884"/>
            <a:ext cx="7195930" cy="369332"/>
          </a:xfrm>
          <a:prstGeom prst="rect">
            <a:avLst/>
          </a:prstGeom>
          <a:noFill/>
        </p:spPr>
        <p:txBody>
          <a:bodyPr wrap="square" rtlCol="0">
            <a:spAutoFit/>
          </a:bodyPr>
          <a:lstStyle/>
          <a:p>
            <a:r>
              <a:rPr lang="en-US" dirty="0"/>
              <a:t>.</a:t>
            </a:r>
            <a:endParaRPr lang="ru-RU" dirty="0"/>
          </a:p>
        </p:txBody>
      </p:sp>
      <p:sp>
        <p:nvSpPr>
          <p:cNvPr id="31" name="Прямоугольник 30">
            <a:extLst>
              <a:ext uri="{FF2B5EF4-FFF2-40B4-BE49-F238E27FC236}">
                <a16:creationId xmlns:a16="http://schemas.microsoft.com/office/drawing/2014/main" id="{60F6A4EA-1DF8-43A0-83AE-214FD81F749A}"/>
              </a:ext>
            </a:extLst>
          </p:cNvPr>
          <p:cNvSpPr/>
          <p:nvPr/>
        </p:nvSpPr>
        <p:spPr>
          <a:xfrm>
            <a:off x="17924530" y="14479186"/>
            <a:ext cx="32475419" cy="2123658"/>
          </a:xfrm>
          <a:prstGeom prst="rect">
            <a:avLst/>
          </a:prstGeom>
          <a:solidFill>
            <a:schemeClr val="accent4">
              <a:lumMod val="40000"/>
              <a:lumOff val="60000"/>
            </a:schemeClr>
          </a:solidFill>
        </p:spPr>
        <p:txBody>
          <a:bodyPr wrap="square">
            <a:spAutoFit/>
          </a:bodyPr>
          <a:lstStyle/>
          <a:p>
            <a:r>
              <a:rPr lang="ru-RU" sz="4400" dirty="0"/>
              <a:t>3)</a:t>
            </a:r>
            <a:r>
              <a:rPr lang="en-US" sz="4400" dirty="0"/>
              <a:t>When studying the level of tissue factor (TF) - the main initiator of thrombin formation and its inhibitor (TFIP), more informative data were obtained. Regardless of the phenotype of PE, the TF level increases by 8 times, and the ratio of tissue factor to its inhibitor increased by 13 times. A change in these indicators was noted 2-3 days before the development of the clinical picture of PE, requiring a decision on delivery</a:t>
            </a:r>
            <a:endParaRPr lang="ru-RU" sz="4400" dirty="0"/>
          </a:p>
        </p:txBody>
      </p:sp>
      <p:pic>
        <p:nvPicPr>
          <p:cNvPr id="32" name="Рисунок 31">
            <a:extLst>
              <a:ext uri="{FF2B5EF4-FFF2-40B4-BE49-F238E27FC236}">
                <a16:creationId xmlns:a16="http://schemas.microsoft.com/office/drawing/2014/main" id="{DE42129E-10F1-492F-81D4-D3A6663990AE}"/>
              </a:ext>
            </a:extLst>
          </p:cNvPr>
          <p:cNvPicPr>
            <a:picLocks noChangeAspect="1"/>
          </p:cNvPicPr>
          <p:nvPr/>
        </p:nvPicPr>
        <p:blipFill>
          <a:blip r:embed="rId2"/>
          <a:stretch>
            <a:fillRect/>
          </a:stretch>
        </p:blipFill>
        <p:spPr>
          <a:xfrm>
            <a:off x="31225423" y="8312541"/>
            <a:ext cx="17924531" cy="6141624"/>
          </a:xfrm>
          <a:prstGeom prst="rect">
            <a:avLst/>
          </a:prstGeom>
        </p:spPr>
      </p:pic>
      <p:sp>
        <p:nvSpPr>
          <p:cNvPr id="33" name="TextBox 32">
            <a:extLst>
              <a:ext uri="{FF2B5EF4-FFF2-40B4-BE49-F238E27FC236}">
                <a16:creationId xmlns:a16="http://schemas.microsoft.com/office/drawing/2014/main" id="{FB472404-BF19-469B-8283-71A34AA092CB}"/>
              </a:ext>
            </a:extLst>
          </p:cNvPr>
          <p:cNvSpPr txBox="1"/>
          <p:nvPr/>
        </p:nvSpPr>
        <p:spPr>
          <a:xfrm>
            <a:off x="17924530" y="16895231"/>
            <a:ext cx="13300892" cy="8894743"/>
          </a:xfrm>
          <a:prstGeom prst="rect">
            <a:avLst/>
          </a:prstGeom>
          <a:solidFill>
            <a:schemeClr val="accent5">
              <a:lumMod val="40000"/>
              <a:lumOff val="60000"/>
            </a:schemeClr>
          </a:solidFill>
        </p:spPr>
        <p:txBody>
          <a:bodyPr wrap="square" rtlCol="0">
            <a:spAutoFit/>
          </a:bodyPr>
          <a:lstStyle/>
          <a:p>
            <a:r>
              <a:rPr lang="ru-RU" sz="4400" dirty="0"/>
              <a:t>4)</a:t>
            </a:r>
            <a:r>
              <a:rPr lang="en-US" sz="4400" dirty="0"/>
              <a:t>According to the integral </a:t>
            </a:r>
            <a:r>
              <a:rPr lang="en-US" sz="4400" dirty="0" err="1"/>
              <a:t>thrombography</a:t>
            </a:r>
            <a:r>
              <a:rPr lang="en-US" sz="4400" dirty="0"/>
              <a:t> test, it was found that the development of preeclampsia is accompanied by an increase in thrombin formation from 18 weeks of gestation by 10% relative to the indicator in the group with a favorable course of pregnancy. in terms of Peak thrombin, the ETP median in the group with a favorable pregnancy and with the development of early and late preeclampsia 2-3 days before the development of the clinical picture of PE also showed significant differences. The increase in thrombin formation was determined both in the group of patients with early and in the group of patients with late PE, and there were no significant differences.</a:t>
            </a:r>
            <a:endParaRPr lang="ru-RU" sz="4400" dirty="0"/>
          </a:p>
        </p:txBody>
      </p:sp>
      <p:pic>
        <p:nvPicPr>
          <p:cNvPr id="36" name="Рисунок 35">
            <a:extLst>
              <a:ext uri="{FF2B5EF4-FFF2-40B4-BE49-F238E27FC236}">
                <a16:creationId xmlns:a16="http://schemas.microsoft.com/office/drawing/2014/main" id="{40BE581F-862F-4C9C-9C82-757795A94344}"/>
              </a:ext>
            </a:extLst>
          </p:cNvPr>
          <p:cNvPicPr>
            <a:picLocks noChangeAspect="1"/>
          </p:cNvPicPr>
          <p:nvPr/>
        </p:nvPicPr>
        <p:blipFill>
          <a:blip r:embed="rId3"/>
          <a:stretch>
            <a:fillRect/>
          </a:stretch>
        </p:blipFill>
        <p:spPr>
          <a:xfrm>
            <a:off x="31225422" y="17069178"/>
            <a:ext cx="9326230" cy="8332975"/>
          </a:xfrm>
          <a:prstGeom prst="rect">
            <a:avLst/>
          </a:prstGeom>
        </p:spPr>
      </p:pic>
      <p:pic>
        <p:nvPicPr>
          <p:cNvPr id="37" name="Рисунок 36">
            <a:extLst>
              <a:ext uri="{FF2B5EF4-FFF2-40B4-BE49-F238E27FC236}">
                <a16:creationId xmlns:a16="http://schemas.microsoft.com/office/drawing/2014/main" id="{15368220-FEF7-475D-8BF6-7212746F5995}"/>
              </a:ext>
            </a:extLst>
          </p:cNvPr>
          <p:cNvPicPr>
            <a:picLocks noChangeAspect="1"/>
          </p:cNvPicPr>
          <p:nvPr/>
        </p:nvPicPr>
        <p:blipFill>
          <a:blip r:embed="rId4"/>
          <a:stretch>
            <a:fillRect/>
          </a:stretch>
        </p:blipFill>
        <p:spPr>
          <a:xfrm>
            <a:off x="40551652" y="16602845"/>
            <a:ext cx="9848298" cy="8973256"/>
          </a:xfrm>
          <a:prstGeom prst="rect">
            <a:avLst/>
          </a:prstGeom>
        </p:spPr>
      </p:pic>
      <p:sp>
        <p:nvSpPr>
          <p:cNvPr id="38" name="TextBox 37">
            <a:extLst>
              <a:ext uri="{FF2B5EF4-FFF2-40B4-BE49-F238E27FC236}">
                <a16:creationId xmlns:a16="http://schemas.microsoft.com/office/drawing/2014/main" id="{FB631854-38FE-463C-AD50-A648B39F599C}"/>
              </a:ext>
            </a:extLst>
          </p:cNvPr>
          <p:cNvSpPr txBox="1"/>
          <p:nvPr/>
        </p:nvSpPr>
        <p:spPr>
          <a:xfrm>
            <a:off x="-2" y="18507528"/>
            <a:ext cx="17924532" cy="6186309"/>
          </a:xfrm>
          <a:prstGeom prst="rect">
            <a:avLst/>
          </a:prstGeom>
          <a:solidFill>
            <a:schemeClr val="accent5">
              <a:lumMod val="75000"/>
            </a:schemeClr>
          </a:solidFill>
        </p:spPr>
        <p:txBody>
          <a:bodyPr wrap="square" rtlCol="0">
            <a:spAutoFit/>
          </a:bodyPr>
          <a:lstStyle/>
          <a:p>
            <a:pPr algn="ctr"/>
            <a:r>
              <a:rPr lang="en-US" sz="6600" dirty="0">
                <a:solidFill>
                  <a:schemeClr val="bg2">
                    <a:lumMod val="10000"/>
                  </a:schemeClr>
                </a:solidFill>
              </a:rPr>
              <a:t>Summary</a:t>
            </a:r>
          </a:p>
          <a:p>
            <a:r>
              <a:rPr lang="en-US" sz="6600" dirty="0">
                <a:solidFill>
                  <a:schemeClr val="bg2">
                    <a:lumMod val="10000"/>
                  </a:schemeClr>
                </a:solidFill>
              </a:rPr>
              <a:t>The laboratory parameters analyzed in the present part of the work are objective predictors of preeclampsia, which allows us to consider the activation of blood coagulation as a reasonable prerequisite for heparin prophylaxis.</a:t>
            </a:r>
            <a:endParaRPr lang="ru-RU" sz="6600" dirty="0">
              <a:solidFill>
                <a:schemeClr val="bg2">
                  <a:lumMod val="10000"/>
                </a:schemeClr>
              </a:solidFill>
            </a:endParaRPr>
          </a:p>
        </p:txBody>
      </p:sp>
      <p:sp>
        <p:nvSpPr>
          <p:cNvPr id="39" name="TextBox 38">
            <a:extLst>
              <a:ext uri="{FF2B5EF4-FFF2-40B4-BE49-F238E27FC236}">
                <a16:creationId xmlns:a16="http://schemas.microsoft.com/office/drawing/2014/main" id="{B2DD375F-8076-411B-A358-5BB5DCF7FC55}"/>
              </a:ext>
            </a:extLst>
          </p:cNvPr>
          <p:cNvSpPr txBox="1"/>
          <p:nvPr/>
        </p:nvSpPr>
        <p:spPr>
          <a:xfrm>
            <a:off x="357809" y="26989923"/>
            <a:ext cx="46157321" cy="830997"/>
          </a:xfrm>
          <a:prstGeom prst="rect">
            <a:avLst/>
          </a:prstGeom>
          <a:noFill/>
        </p:spPr>
        <p:txBody>
          <a:bodyPr wrap="square" rtlCol="0">
            <a:spAutoFit/>
          </a:bodyPr>
          <a:lstStyle/>
          <a:p>
            <a:r>
              <a:rPr lang="en-US" sz="4800" dirty="0"/>
              <a:t>Contact Information</a:t>
            </a:r>
            <a:r>
              <a:rPr lang="ru-RU" sz="4800" dirty="0"/>
              <a:t>:</a:t>
            </a:r>
            <a:r>
              <a:rPr lang="en-US" sz="4800" dirty="0"/>
              <a:t> </a:t>
            </a:r>
            <a:r>
              <a:rPr lang="en-US" sz="4800" dirty="0" err="1"/>
              <a:t>Terekhina</a:t>
            </a:r>
            <a:r>
              <a:rPr lang="en-US" sz="4800" dirty="0"/>
              <a:t> </a:t>
            </a:r>
            <a:r>
              <a:rPr lang="en-US" sz="4800" dirty="0" err="1"/>
              <a:t>Vasilisa</a:t>
            </a:r>
            <a:r>
              <a:rPr lang="en-US" sz="4800" dirty="0"/>
              <a:t> </a:t>
            </a:r>
            <a:r>
              <a:rPr lang="en-US" sz="4800" dirty="0" err="1"/>
              <a:t>Yurevna</a:t>
            </a:r>
            <a:r>
              <a:rPr lang="en-US" sz="4800" dirty="0"/>
              <a:t>, assistant of department of obstetrics and gynecology  Altai state medical university. Barnaul 8-913-247-0008. Vasutka_07@mail.ru</a:t>
            </a:r>
            <a:endParaRPr lang="ru-RU" dirty="0"/>
          </a:p>
        </p:txBody>
      </p:sp>
    </p:spTree>
    <p:extLst>
      <p:ext uri="{BB962C8B-B14F-4D97-AF65-F5344CB8AC3E}">
        <p14:creationId xmlns:p14="http://schemas.microsoft.com/office/powerpoint/2010/main" val="2433000446"/>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43</TotalTime>
  <Words>719</Words>
  <Application>Microsoft Macintosh PowerPoint</Application>
  <PresentationFormat>Произвольный</PresentationFormat>
  <Paragraphs>19</Paragraphs>
  <Slides>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vt:i4>
      </vt:variant>
    </vt:vector>
  </HeadingPairs>
  <TitlesOfParts>
    <vt:vector size="4" baseType="lpstr">
      <vt:lpstr>Calibri</vt:lpstr>
      <vt:lpstr>Calibri Light</vt:lpstr>
      <vt:lpstr>Ретро</vt:lpstr>
      <vt:lpstr>Connection of activation of the hemostatic system with the development of various phenotypes of preeclampsia Autor: Terekhina Vasilisa Yurevna, assistant of department of obstetrics and gynecology  Altai state medical university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Connection of activation of the hemostatic system with the development of various phenotypes of preeclampsia Autor: Terekhina Vasilisa Yurevna, assistant of department of obstetrics and gynecology Altai state medical university</dc:title>
  <dc:creator>Терехина Василиса</dc:creator>
  <cp:lastModifiedBy>Maria Surina</cp:lastModifiedBy>
  <cp:revision>5</cp:revision>
  <dcterms:created xsi:type="dcterms:W3CDTF">2020-03-28T09:39:06Z</dcterms:created>
  <dcterms:modified xsi:type="dcterms:W3CDTF">2020-04-04T03:57:29Z</dcterms:modified>
</cp:coreProperties>
</file>