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ldx" ContentType="application/vnd.openxmlformats-officedocument.presentationml.slide"/>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918400" cy="19202400"/>
  <p:notesSz cx="7004050" cy="9290050"/>
  <p:defaultTextStyle>
    <a:defPPr>
      <a:defRPr lang="en-US"/>
    </a:defPPr>
    <a:lvl1pPr algn="l" defTabSz="2232025" rtl="0" fontAlgn="base">
      <a:spcBef>
        <a:spcPct val="0"/>
      </a:spcBef>
      <a:spcAft>
        <a:spcPct val="0"/>
      </a:spcAft>
      <a:defRPr sz="4400" kern="1200">
        <a:solidFill>
          <a:schemeClr val="tx1"/>
        </a:solidFill>
        <a:latin typeface="Arial" charset="0"/>
        <a:ea typeface="+mn-ea"/>
        <a:cs typeface="Arial" charset="0"/>
      </a:defRPr>
    </a:lvl1pPr>
    <a:lvl2pPr marL="1116013" indent="-658813" algn="l" defTabSz="2232025" rtl="0" fontAlgn="base">
      <a:spcBef>
        <a:spcPct val="0"/>
      </a:spcBef>
      <a:spcAft>
        <a:spcPct val="0"/>
      </a:spcAft>
      <a:defRPr sz="4400" kern="1200">
        <a:solidFill>
          <a:schemeClr val="tx1"/>
        </a:solidFill>
        <a:latin typeface="Arial" charset="0"/>
        <a:ea typeface="+mn-ea"/>
        <a:cs typeface="Arial" charset="0"/>
      </a:defRPr>
    </a:lvl2pPr>
    <a:lvl3pPr marL="2232025" indent="-1317625" algn="l" defTabSz="2232025" rtl="0" fontAlgn="base">
      <a:spcBef>
        <a:spcPct val="0"/>
      </a:spcBef>
      <a:spcAft>
        <a:spcPct val="0"/>
      </a:spcAft>
      <a:defRPr sz="4400" kern="1200">
        <a:solidFill>
          <a:schemeClr val="tx1"/>
        </a:solidFill>
        <a:latin typeface="Arial" charset="0"/>
        <a:ea typeface="+mn-ea"/>
        <a:cs typeface="Arial" charset="0"/>
      </a:defRPr>
    </a:lvl3pPr>
    <a:lvl4pPr marL="3348038" indent="-1976438" algn="l" defTabSz="2232025" rtl="0" fontAlgn="base">
      <a:spcBef>
        <a:spcPct val="0"/>
      </a:spcBef>
      <a:spcAft>
        <a:spcPct val="0"/>
      </a:spcAft>
      <a:defRPr sz="4400" kern="1200">
        <a:solidFill>
          <a:schemeClr val="tx1"/>
        </a:solidFill>
        <a:latin typeface="Arial" charset="0"/>
        <a:ea typeface="+mn-ea"/>
        <a:cs typeface="Arial" charset="0"/>
      </a:defRPr>
    </a:lvl4pPr>
    <a:lvl5pPr marL="4465638" indent="-2636838" algn="l" defTabSz="2232025" rtl="0" fontAlgn="base">
      <a:spcBef>
        <a:spcPct val="0"/>
      </a:spcBef>
      <a:spcAft>
        <a:spcPct val="0"/>
      </a:spcAft>
      <a:defRPr sz="4400" kern="1200">
        <a:solidFill>
          <a:schemeClr val="tx1"/>
        </a:solidFill>
        <a:latin typeface="Arial" charset="0"/>
        <a:ea typeface="+mn-ea"/>
        <a:cs typeface="Arial" charset="0"/>
      </a:defRPr>
    </a:lvl5pPr>
    <a:lvl6pPr marL="2286000" algn="l" defTabSz="914400" rtl="0" eaLnBrk="1" latinLnBrk="0" hangingPunct="1">
      <a:defRPr sz="4400" kern="1200">
        <a:solidFill>
          <a:schemeClr val="tx1"/>
        </a:solidFill>
        <a:latin typeface="Arial" charset="0"/>
        <a:ea typeface="+mn-ea"/>
        <a:cs typeface="Arial" charset="0"/>
      </a:defRPr>
    </a:lvl6pPr>
    <a:lvl7pPr marL="2743200" algn="l" defTabSz="914400" rtl="0" eaLnBrk="1" latinLnBrk="0" hangingPunct="1">
      <a:defRPr sz="4400" kern="1200">
        <a:solidFill>
          <a:schemeClr val="tx1"/>
        </a:solidFill>
        <a:latin typeface="Arial" charset="0"/>
        <a:ea typeface="+mn-ea"/>
        <a:cs typeface="Arial" charset="0"/>
      </a:defRPr>
    </a:lvl7pPr>
    <a:lvl8pPr marL="3200400" algn="l" defTabSz="914400" rtl="0" eaLnBrk="1" latinLnBrk="0" hangingPunct="1">
      <a:defRPr sz="4400" kern="1200">
        <a:solidFill>
          <a:schemeClr val="tx1"/>
        </a:solidFill>
        <a:latin typeface="Arial" charset="0"/>
        <a:ea typeface="+mn-ea"/>
        <a:cs typeface="Arial" charset="0"/>
      </a:defRPr>
    </a:lvl8pPr>
    <a:lvl9pPr marL="3657600" algn="l" defTabSz="914400" rtl="0" eaLnBrk="1" latinLnBrk="0" hangingPunct="1">
      <a:defRPr sz="4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6048">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3F489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60" autoAdjust="0"/>
    <p:restoredTop sz="95921" autoAdjust="0"/>
  </p:normalViewPr>
  <p:slideViewPr>
    <p:cSldViewPr>
      <p:cViewPr varScale="1">
        <p:scale>
          <a:sx n="41" d="100"/>
          <a:sy n="41" d="100"/>
        </p:scale>
        <p:origin x="1560" y="216"/>
      </p:cViewPr>
      <p:guideLst>
        <p:guide orient="horz" pos="6048"/>
        <p:guide pos="1036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4"/>
          <p:cNvSpPr/>
          <p:nvPr userDrawn="1"/>
        </p:nvSpPr>
        <p:spPr>
          <a:xfrm>
            <a:off x="32461200" y="0"/>
            <a:ext cx="457200" cy="19202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518" tIns="23260" rIns="46518" bIns="23260" anchor="ctr"/>
          <a:lstStyle/>
          <a:p>
            <a:pPr algn="ctr" defTabSz="2232860" fontAlgn="auto">
              <a:spcBef>
                <a:spcPts val="0"/>
              </a:spcBef>
              <a:spcAft>
                <a:spcPts val="0"/>
              </a:spcAft>
              <a:defRPr/>
            </a:pPr>
            <a:endParaRPr lang="en-US" dirty="0"/>
          </a:p>
        </p:txBody>
      </p:sp>
      <p:sp>
        <p:nvSpPr>
          <p:cNvPr id="3" name="Rectangle 15"/>
          <p:cNvSpPr/>
          <p:nvPr userDrawn="1"/>
        </p:nvSpPr>
        <p:spPr>
          <a:xfrm>
            <a:off x="0" y="0"/>
            <a:ext cx="457200" cy="19202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518" tIns="23260" rIns="46518" bIns="23260" anchor="ctr"/>
          <a:lstStyle/>
          <a:p>
            <a:pPr algn="ctr" defTabSz="2232860" fontAlgn="auto">
              <a:spcBef>
                <a:spcPts val="0"/>
              </a:spcBef>
              <a:spcAft>
                <a:spcPts val="0"/>
              </a:spcAft>
              <a:defRPr/>
            </a:pPr>
            <a:endParaRPr lang="en-US" dirty="0"/>
          </a:p>
        </p:txBody>
      </p:sp>
      <p:sp>
        <p:nvSpPr>
          <p:cNvPr id="4" name="Rectangle 16"/>
          <p:cNvSpPr/>
          <p:nvPr userDrawn="1"/>
        </p:nvSpPr>
        <p:spPr>
          <a:xfrm>
            <a:off x="0" y="0"/>
            <a:ext cx="32918400" cy="24003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518" tIns="23260" rIns="46518" bIns="23260" anchor="ctr"/>
          <a:lstStyle/>
          <a:p>
            <a:pPr algn="ctr" defTabSz="2232860" fontAlgn="auto">
              <a:spcBef>
                <a:spcPts val="0"/>
              </a:spcBef>
              <a:spcAft>
                <a:spcPts val="0"/>
              </a:spcAft>
              <a:defRPr/>
            </a:pPr>
            <a:endParaRPr lang="en-US" dirty="0"/>
          </a:p>
        </p:txBody>
      </p:sp>
      <p:sp>
        <p:nvSpPr>
          <p:cNvPr id="5" name="Rectangle 17"/>
          <p:cNvSpPr/>
          <p:nvPr userDrawn="1"/>
        </p:nvSpPr>
        <p:spPr>
          <a:xfrm>
            <a:off x="0" y="16802100"/>
            <a:ext cx="32918400" cy="24003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518" tIns="23260" rIns="46518" bIns="23260" anchor="ctr"/>
          <a:lstStyle/>
          <a:p>
            <a:pPr algn="ctr" defTabSz="2232860" fontAlgn="auto">
              <a:spcBef>
                <a:spcPts val="0"/>
              </a:spcBef>
              <a:spcAft>
                <a:spcPts val="0"/>
              </a:spcAft>
              <a:defRPr/>
            </a:pPr>
            <a:endParaRPr lang="en-US" dirty="0"/>
          </a:p>
        </p:txBody>
      </p:sp>
      <p:sp>
        <p:nvSpPr>
          <p:cNvPr id="6" name="Instructions"/>
          <p:cNvSpPr/>
          <p:nvPr userDrawn="1"/>
        </p:nvSpPr>
        <p:spPr>
          <a:xfrm>
            <a:off x="-6583363" y="0"/>
            <a:ext cx="6126163" cy="1920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6296" tIns="116296" rIns="116296" bIns="116296"/>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fontAlgn="auto">
              <a:spcBef>
                <a:spcPts val="0"/>
              </a:spcBef>
              <a:spcAft>
                <a:spcPts val="1222"/>
              </a:spcAft>
              <a:defRPr/>
            </a:pPr>
            <a:r>
              <a:rPr lang="en-US" sz="4400" dirty="0">
                <a:solidFill>
                  <a:srgbClr val="7F7F7F"/>
                </a:solidFill>
                <a:cs typeface="Calibri" panose="020F0502020204030204" pitchFamily="34" charset="0"/>
              </a:rPr>
              <a:t>Poster Print Size:</a:t>
            </a:r>
            <a:endParaRPr sz="4400" dirty="0">
              <a:solidFill>
                <a:srgbClr val="7F7F7F"/>
              </a:solidFill>
              <a:cs typeface="Calibri" panose="020F0502020204030204" pitchFamily="34" charset="0"/>
            </a:endParaRPr>
          </a:p>
          <a:p>
            <a:pPr fontAlgn="auto">
              <a:spcBef>
                <a:spcPts val="0"/>
              </a:spcBef>
              <a:spcAft>
                <a:spcPts val="1222"/>
              </a:spcAft>
              <a:defRPr/>
            </a:pPr>
            <a:r>
              <a:rPr lang="en-US" sz="2800" dirty="0">
                <a:solidFill>
                  <a:srgbClr val="7F7F7F"/>
                </a:solidFill>
                <a:cs typeface="Calibri" panose="020F0502020204030204" pitchFamily="34" charset="0"/>
              </a:rPr>
              <a:t>This poster template is 21” high by 36” wide and is printed at 200% for a 42” high by 72” wide poster. It can be used to print any poster with a 7:12 aspect ratio.</a:t>
            </a:r>
          </a:p>
          <a:p>
            <a:pPr fontAlgn="auto">
              <a:spcBef>
                <a:spcPts val="0"/>
              </a:spcBef>
              <a:spcAft>
                <a:spcPts val="1222"/>
              </a:spcAft>
              <a:defRPr/>
            </a:pPr>
            <a:r>
              <a:rPr lang="en-US" sz="4400" dirty="0">
                <a:solidFill>
                  <a:srgbClr val="7F7F7F"/>
                </a:solidFill>
                <a:cs typeface="Calibri" panose="020F0502020204030204" pitchFamily="34" charset="0"/>
              </a:rPr>
              <a:t>Placeholders</a:t>
            </a:r>
            <a:r>
              <a:rPr sz="4400" dirty="0">
                <a:solidFill>
                  <a:srgbClr val="7F7F7F"/>
                </a:solidFill>
                <a:cs typeface="Calibri" panose="020F0502020204030204" pitchFamily="34" charset="0"/>
              </a:rPr>
              <a:t>:</a:t>
            </a:r>
          </a:p>
          <a:p>
            <a:pPr fontAlgn="auto">
              <a:spcBef>
                <a:spcPts val="0"/>
              </a:spcBef>
              <a:spcAft>
                <a:spcPts val="1222"/>
              </a:spcAft>
              <a:defRPr/>
            </a:pPr>
            <a:r>
              <a:rPr sz="2800" dirty="0">
                <a:solidFill>
                  <a:srgbClr val="7F7F7F"/>
                </a:solidFill>
                <a:cs typeface="Calibri" panose="020F0502020204030204" pitchFamily="34" charset="0"/>
              </a:rPr>
              <a:t>The </a:t>
            </a:r>
            <a:r>
              <a:rPr lang="en-US" sz="2800" dirty="0">
                <a:solidFill>
                  <a:srgbClr val="7F7F7F"/>
                </a:solidFill>
                <a:cs typeface="Calibri" panose="020F0502020204030204" pitchFamily="34" charset="0"/>
              </a:rPr>
              <a:t>various elements included</a:t>
            </a:r>
            <a:r>
              <a:rPr sz="2800" dirty="0">
                <a:solidFill>
                  <a:srgbClr val="7F7F7F"/>
                </a:solidFill>
                <a:cs typeface="Calibri" panose="020F0502020204030204" pitchFamily="34" charset="0"/>
              </a:rPr>
              <a:t> in this </a:t>
            </a:r>
            <a:r>
              <a:rPr lang="en-US" sz="2800" dirty="0">
                <a:solidFill>
                  <a:srgbClr val="7F7F7F"/>
                </a:solidFill>
                <a:cs typeface="Calibri" panose="020F0502020204030204" pitchFamily="34" charset="0"/>
              </a:rPr>
              <a:t>poster are ones we often see in medical, research, and scientific posters.</a:t>
            </a:r>
            <a:r>
              <a:rPr sz="2800" dirty="0">
                <a:solidFill>
                  <a:srgbClr val="7F7F7F"/>
                </a:solidFill>
                <a:cs typeface="Calibri" panose="020F0502020204030204" pitchFamily="34" charset="0"/>
              </a:rPr>
              <a:t> </a:t>
            </a:r>
            <a:r>
              <a:rPr lang="en-US" sz="2800" dirty="0">
                <a:solidFill>
                  <a:srgbClr val="7F7F7F"/>
                </a:solidFill>
                <a:cs typeface="Calibri" panose="020F0502020204030204" pitchFamily="34" charset="0"/>
              </a:rPr>
              <a:t>Feel free to edit, move,  add, and delete items, or change the layout to suit your needs. Always check with your conference organizer for specific requirements.</a:t>
            </a:r>
          </a:p>
          <a:p>
            <a:pPr fontAlgn="auto">
              <a:spcBef>
                <a:spcPts val="0"/>
              </a:spcBef>
              <a:spcAft>
                <a:spcPts val="1222"/>
              </a:spcAft>
              <a:defRPr/>
            </a:pPr>
            <a:r>
              <a:rPr lang="en-US" sz="4400" dirty="0">
                <a:solidFill>
                  <a:srgbClr val="7F7F7F"/>
                </a:solidFill>
                <a:cs typeface="Calibri" panose="020F0502020204030204" pitchFamily="34" charset="0"/>
              </a:rPr>
              <a:t>Image Quality:</a:t>
            </a:r>
          </a:p>
          <a:p>
            <a:pPr fontAlgn="auto">
              <a:spcBef>
                <a:spcPts val="0"/>
              </a:spcBef>
              <a:spcAft>
                <a:spcPts val="1222"/>
              </a:spcAft>
              <a:defRPr/>
            </a:pPr>
            <a:r>
              <a:rPr lang="en-US" sz="2800" dirty="0">
                <a:solidFill>
                  <a:srgbClr val="7F7F7F"/>
                </a:solidFill>
                <a:cs typeface="Calibri" panose="020F0502020204030204" pitchFamily="34" charset="0"/>
              </a:rPr>
              <a:t>You can place digital photos or logo art in your poster file by selecting the </a:t>
            </a:r>
            <a:r>
              <a:rPr lang="en-US" sz="2800" b="1" dirty="0">
                <a:solidFill>
                  <a:srgbClr val="7F7F7F"/>
                </a:solidFill>
                <a:cs typeface="Calibri" panose="020F0502020204030204" pitchFamily="34" charset="0"/>
              </a:rPr>
              <a:t>Insert, Picture</a:t>
            </a:r>
            <a:r>
              <a:rPr lang="en-US" sz="2800" dirty="0">
                <a:solidFill>
                  <a:srgbClr val="7F7F7F"/>
                </a:solidFill>
                <a:cs typeface="Calibri" panose="020F0502020204030204" pitchFamily="34" charset="0"/>
              </a:rPr>
              <a:t> command, or by using standard copy &amp; paste. For best results, all graphic elements should be at least </a:t>
            </a:r>
            <a:r>
              <a:rPr lang="en-US" sz="2800" b="1" dirty="0">
                <a:solidFill>
                  <a:srgbClr val="7F7F7F"/>
                </a:solidFill>
                <a:cs typeface="Calibri" panose="020F0502020204030204" pitchFamily="34" charset="0"/>
              </a:rPr>
              <a:t>150-200 pixels per inch in their final printed size</a:t>
            </a:r>
            <a:r>
              <a:rPr lang="en-US" sz="2800" dirty="0">
                <a:solidFill>
                  <a:srgbClr val="7F7F7F"/>
                </a:solidFill>
                <a:cs typeface="Calibri" panose="020F0502020204030204" pitchFamily="34" charset="0"/>
              </a:rPr>
              <a:t>. For instance, a 1600 x 1200 pixel photo will usually look fine up to 8“-10” wide on your printed poster.</a:t>
            </a:r>
          </a:p>
          <a:p>
            <a:pPr fontAlgn="auto">
              <a:spcBef>
                <a:spcPts val="0"/>
              </a:spcBef>
              <a:spcAft>
                <a:spcPts val="1222"/>
              </a:spcAft>
              <a:defRPr/>
            </a:pPr>
            <a:r>
              <a:rPr lang="en-US" sz="2800" dirty="0">
                <a:solidFill>
                  <a:srgbClr val="7F7F7F"/>
                </a:solidFill>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fontAlgn="auto">
              <a:spcBef>
                <a:spcPts val="0"/>
              </a:spcBef>
              <a:spcAft>
                <a:spcPts val="1222"/>
              </a:spcAft>
              <a:defRPr/>
            </a:pPr>
            <a:r>
              <a:rPr lang="en-US" sz="2800" dirty="0">
                <a:solidFill>
                  <a:srgbClr val="7F7F7F"/>
                </a:solidFill>
                <a:cs typeface="Calibri" panose="020F0502020204030204" pitchFamily="34" charset="0"/>
              </a:rPr>
              <a:t>Please note that graphics from websites (such as the logo on your hospital's or university's home page) will only be 72dpi and not suitable for printing.</a:t>
            </a:r>
          </a:p>
          <a:p>
            <a:pPr algn="ctr" fontAlgn="auto">
              <a:spcBef>
                <a:spcPts val="0"/>
              </a:spcBef>
              <a:spcAft>
                <a:spcPts val="1222"/>
              </a:spcAft>
              <a:defRPr/>
            </a:pPr>
            <a:br>
              <a:rPr lang="en-US" sz="2400" dirty="0">
                <a:solidFill>
                  <a:srgbClr val="7F7F7F"/>
                </a:solidFill>
                <a:cs typeface="Calibri" panose="020F0502020204030204" pitchFamily="34" charset="0"/>
              </a:rPr>
            </a:br>
            <a:r>
              <a:rPr lang="en-US" sz="2400" dirty="0">
                <a:solidFill>
                  <a:srgbClr val="7F7F7F"/>
                </a:solidFill>
                <a:cs typeface="Calibri" panose="020F0502020204030204" pitchFamily="34" charset="0"/>
              </a:rPr>
              <a:t>[This sidebar area does not print.]</a:t>
            </a:r>
          </a:p>
        </p:txBody>
      </p:sp>
      <p:grpSp>
        <p:nvGrpSpPr>
          <p:cNvPr id="7" name="Group 11"/>
          <p:cNvGrpSpPr>
            <a:grpSpLocks/>
          </p:cNvGrpSpPr>
          <p:nvPr userDrawn="1"/>
        </p:nvGrpSpPr>
        <p:grpSpPr bwMode="auto">
          <a:xfrm>
            <a:off x="33375600" y="0"/>
            <a:ext cx="6218238" cy="19202400"/>
            <a:chOff x="33832800" y="0"/>
            <a:chExt cx="12801600" cy="43891200"/>
          </a:xfrm>
        </p:grpSpPr>
        <p:sp>
          <p:nvSpPr>
            <p:cNvPr id="8"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fontAlgn="auto">
                <a:spcBef>
                  <a:spcPts val="0"/>
                </a:spcBef>
                <a:spcAft>
                  <a:spcPts val="1222"/>
                </a:spcAft>
                <a:defRPr/>
              </a:pPr>
              <a:r>
                <a:rPr lang="en-US" sz="4400" dirty="0">
                  <a:solidFill>
                    <a:schemeClr val="bg1">
                      <a:lumMod val="50000"/>
                    </a:schemeClr>
                  </a:solidFill>
                  <a:cs typeface="Calibri" panose="020F0502020204030204" pitchFamily="34" charset="0"/>
                </a:rPr>
                <a:t>Change Color Theme:</a:t>
              </a:r>
              <a:endParaRPr sz="4400" dirty="0">
                <a:solidFill>
                  <a:schemeClr val="bg1">
                    <a:lumMod val="50000"/>
                  </a:schemeClr>
                </a:solidFill>
                <a:cs typeface="Calibri" panose="020F0502020204030204" pitchFamily="34" charset="0"/>
              </a:endParaRPr>
            </a:p>
            <a:p>
              <a:pPr fontAlgn="auto">
                <a:spcBef>
                  <a:spcPts val="0"/>
                </a:spcBef>
                <a:spcAft>
                  <a:spcPts val="1222"/>
                </a:spcAft>
                <a:defRPr/>
              </a:pPr>
              <a:r>
                <a:rPr lang="en-US" sz="2800" dirty="0">
                  <a:solidFill>
                    <a:schemeClr val="bg1">
                      <a:lumMod val="50000"/>
                    </a:schemeClr>
                  </a:solidFill>
                  <a:cs typeface="Calibri" panose="020F0502020204030204" pitchFamily="34" charset="0"/>
                </a:rPr>
                <a:t>This template is designed to use the built-in color themes in the newer versions of PowerPoint.</a:t>
              </a:r>
            </a:p>
            <a:p>
              <a:pPr fontAlgn="auto">
                <a:spcBef>
                  <a:spcPts val="0"/>
                </a:spcBef>
                <a:spcAft>
                  <a:spcPts val="1222"/>
                </a:spcAft>
                <a:defRPr/>
              </a:pPr>
              <a:r>
                <a:rPr lang="en-US" sz="2800" dirty="0">
                  <a:solidFill>
                    <a:schemeClr val="bg1">
                      <a:lumMod val="50000"/>
                    </a:schemeClr>
                  </a:solidFill>
                  <a:cs typeface="Calibri" panose="020F0502020204030204" pitchFamily="34" charset="0"/>
                </a:rPr>
                <a:t>To change the color theme, select the </a:t>
              </a:r>
              <a:r>
                <a:rPr lang="en-US" sz="2800" b="1" dirty="0">
                  <a:solidFill>
                    <a:schemeClr val="bg1">
                      <a:lumMod val="50000"/>
                    </a:schemeClr>
                  </a:solidFill>
                  <a:cs typeface="Calibri" panose="020F0502020204030204" pitchFamily="34" charset="0"/>
                </a:rPr>
                <a:t>Design</a:t>
              </a:r>
              <a:r>
                <a:rPr lang="en-US" sz="2800" dirty="0">
                  <a:solidFill>
                    <a:schemeClr val="bg1">
                      <a:lumMod val="50000"/>
                    </a:schemeClr>
                  </a:solidFill>
                  <a:cs typeface="Calibri" panose="020F0502020204030204" pitchFamily="34" charset="0"/>
                </a:rPr>
                <a:t> tab, then select the </a:t>
              </a:r>
              <a:r>
                <a:rPr lang="en-US" sz="2800" b="1" dirty="0">
                  <a:solidFill>
                    <a:schemeClr val="bg1">
                      <a:lumMod val="50000"/>
                    </a:schemeClr>
                  </a:solidFill>
                  <a:cs typeface="Calibri" panose="020F0502020204030204" pitchFamily="34" charset="0"/>
                </a:rPr>
                <a:t>Colors</a:t>
              </a:r>
              <a:r>
                <a:rPr lang="en-US" sz="2800" dirty="0">
                  <a:solidFill>
                    <a:schemeClr val="bg1">
                      <a:lumMod val="50000"/>
                    </a:schemeClr>
                  </a:solidFill>
                  <a:cs typeface="Calibri" panose="020F0502020204030204" pitchFamily="34" charset="0"/>
                </a:rPr>
                <a:t> drop-down list.</a:t>
              </a:r>
            </a:p>
            <a:p>
              <a:pPr fontAlgn="auto">
                <a:spcBef>
                  <a:spcPts val="0"/>
                </a:spcBef>
                <a:spcAft>
                  <a:spcPts val="1222"/>
                </a:spcAft>
                <a:defRPr/>
              </a:pPr>
              <a:endParaRPr lang="en-US" sz="2800" dirty="0">
                <a:solidFill>
                  <a:schemeClr val="bg1">
                    <a:lumMod val="50000"/>
                  </a:schemeClr>
                </a:solidFill>
                <a:cs typeface="Calibri" panose="020F0502020204030204" pitchFamily="34" charset="0"/>
              </a:endParaRPr>
            </a:p>
            <a:p>
              <a:pPr fontAlgn="auto">
                <a:spcBef>
                  <a:spcPts val="0"/>
                </a:spcBef>
                <a:spcAft>
                  <a:spcPts val="1222"/>
                </a:spcAft>
                <a:defRPr/>
              </a:pPr>
              <a:endParaRPr lang="en-US" sz="2800" dirty="0">
                <a:solidFill>
                  <a:schemeClr val="bg1">
                    <a:lumMod val="50000"/>
                  </a:schemeClr>
                </a:solidFill>
                <a:cs typeface="Calibri" panose="020F0502020204030204" pitchFamily="34" charset="0"/>
              </a:endParaRPr>
            </a:p>
            <a:p>
              <a:pPr fontAlgn="auto">
                <a:spcBef>
                  <a:spcPts val="0"/>
                </a:spcBef>
                <a:spcAft>
                  <a:spcPts val="1222"/>
                </a:spcAft>
                <a:defRPr/>
              </a:pPr>
              <a:endParaRPr lang="en-US" sz="2800" dirty="0">
                <a:solidFill>
                  <a:schemeClr val="bg1">
                    <a:lumMod val="50000"/>
                  </a:schemeClr>
                </a:solidFill>
                <a:cs typeface="Calibri" panose="020F0502020204030204" pitchFamily="34" charset="0"/>
              </a:endParaRPr>
            </a:p>
            <a:p>
              <a:pPr fontAlgn="auto">
                <a:spcBef>
                  <a:spcPts val="0"/>
                </a:spcBef>
                <a:spcAft>
                  <a:spcPts val="1222"/>
                </a:spcAft>
                <a:defRPr/>
              </a:pPr>
              <a:endParaRPr lang="en-US" sz="2800" dirty="0">
                <a:solidFill>
                  <a:schemeClr val="bg1">
                    <a:lumMod val="50000"/>
                  </a:schemeClr>
                </a:solidFill>
                <a:cs typeface="Calibri" panose="020F0502020204030204" pitchFamily="34" charset="0"/>
              </a:endParaRPr>
            </a:p>
            <a:p>
              <a:pPr fontAlgn="auto">
                <a:spcBef>
                  <a:spcPts val="0"/>
                </a:spcBef>
                <a:spcAft>
                  <a:spcPts val="1222"/>
                </a:spcAft>
                <a:defRPr/>
              </a:pPr>
              <a:endParaRPr lang="en-US" sz="2800" dirty="0">
                <a:solidFill>
                  <a:schemeClr val="bg1">
                    <a:lumMod val="50000"/>
                  </a:schemeClr>
                </a:solidFill>
                <a:cs typeface="Calibri" panose="020F0502020204030204" pitchFamily="34" charset="0"/>
              </a:endParaRPr>
            </a:p>
            <a:p>
              <a:pPr fontAlgn="auto">
                <a:spcBef>
                  <a:spcPts val="0"/>
                </a:spcBef>
                <a:spcAft>
                  <a:spcPts val="1222"/>
                </a:spcAft>
                <a:defRPr/>
              </a:pPr>
              <a:endParaRPr lang="en-US" sz="2800" dirty="0">
                <a:solidFill>
                  <a:schemeClr val="bg1">
                    <a:lumMod val="50000"/>
                  </a:schemeClr>
                </a:solidFill>
                <a:cs typeface="Calibri" panose="020F0502020204030204" pitchFamily="34" charset="0"/>
              </a:endParaRPr>
            </a:p>
            <a:p>
              <a:pPr fontAlgn="auto">
                <a:spcBef>
                  <a:spcPts val="0"/>
                </a:spcBef>
                <a:spcAft>
                  <a:spcPts val="1222"/>
                </a:spcAft>
                <a:defRPr/>
              </a:pPr>
              <a:endParaRPr lang="en-US" sz="2800" dirty="0">
                <a:solidFill>
                  <a:schemeClr val="bg1">
                    <a:lumMod val="50000"/>
                  </a:schemeClr>
                </a:solidFill>
                <a:cs typeface="Calibri" panose="020F0502020204030204" pitchFamily="34" charset="0"/>
              </a:endParaRPr>
            </a:p>
            <a:p>
              <a:pPr fontAlgn="auto">
                <a:spcBef>
                  <a:spcPts val="0"/>
                </a:spcBef>
                <a:spcAft>
                  <a:spcPts val="1222"/>
                </a:spcAft>
                <a:defRPr/>
              </a:pPr>
              <a:endParaRPr lang="en-US" sz="2800" dirty="0">
                <a:solidFill>
                  <a:schemeClr val="bg1">
                    <a:lumMod val="50000"/>
                  </a:schemeClr>
                </a:solidFill>
                <a:cs typeface="Calibri" panose="020F0502020204030204" pitchFamily="34" charset="0"/>
              </a:endParaRPr>
            </a:p>
            <a:p>
              <a:pPr fontAlgn="auto">
                <a:spcBef>
                  <a:spcPts val="0"/>
                </a:spcBef>
                <a:spcAft>
                  <a:spcPts val="1222"/>
                </a:spcAft>
                <a:defRPr/>
              </a:pPr>
              <a:r>
                <a:rPr lang="en-US" sz="2800" dirty="0">
                  <a:solidFill>
                    <a:schemeClr val="bg1">
                      <a:lumMod val="50000"/>
                    </a:schemeClr>
                  </a:solidFill>
                  <a:cs typeface="Calibri" panose="020F0502020204030204" pitchFamily="34" charset="0"/>
                </a:rPr>
                <a:t>The default color theme for this template is “Office”, so you can always return to that after trying some of the alternatives.</a:t>
              </a:r>
            </a:p>
            <a:p>
              <a:pPr fontAlgn="auto">
                <a:spcBef>
                  <a:spcPts val="0"/>
                </a:spcBef>
                <a:spcAft>
                  <a:spcPts val="1222"/>
                </a:spcAft>
                <a:defRPr/>
              </a:pPr>
              <a:r>
                <a:rPr lang="en-US" sz="4400" dirty="0">
                  <a:solidFill>
                    <a:schemeClr val="bg1">
                      <a:lumMod val="50000"/>
                    </a:schemeClr>
                  </a:solidFill>
                  <a:cs typeface="Calibri" panose="020F0502020204030204" pitchFamily="34" charset="0"/>
                </a:rPr>
                <a:t>Printing Your Poster:</a:t>
              </a:r>
            </a:p>
            <a:p>
              <a:pPr fontAlgn="auto">
                <a:spcBef>
                  <a:spcPts val="0"/>
                </a:spcBef>
                <a:spcAft>
                  <a:spcPts val="1222"/>
                </a:spcAft>
                <a:defRPr/>
              </a:pPr>
              <a:r>
                <a:rPr lang="en-US" sz="2800" dirty="0">
                  <a:solidFill>
                    <a:schemeClr val="bg1">
                      <a:lumMod val="50000"/>
                    </a:schemeClr>
                  </a:solidFill>
                  <a:cs typeface="Calibri" panose="020F0502020204030204" pitchFamily="34" charset="0"/>
                </a:rPr>
                <a:t>Once your poster file is ready, visit </a:t>
              </a:r>
              <a:r>
                <a:rPr lang="en-US" sz="2800" b="1" dirty="0">
                  <a:solidFill>
                    <a:schemeClr val="bg1">
                      <a:lumMod val="50000"/>
                    </a:schemeClr>
                  </a:solidFill>
                  <a:cs typeface="Calibri" panose="020F0502020204030204" pitchFamily="34" charset="0"/>
                </a:rPr>
                <a:t>www.genigraphics.com</a:t>
              </a:r>
              <a:r>
                <a:rPr lang="en-US" sz="2800" dirty="0">
                  <a:solidFill>
                    <a:schemeClr val="bg1">
                      <a:lumMod val="50000"/>
                    </a:schemeClr>
                  </a:solidFill>
                  <a:cs typeface="Calibri" panose="020F0502020204030204" pitchFamily="34" charset="0"/>
                </a:rPr>
                <a:t> to order a high-quality, affordable poster print. Every order receives a free design review and we can deliver as fast as next business day within the US and Canada. </a:t>
              </a:r>
            </a:p>
            <a:p>
              <a:pPr fontAlgn="auto">
                <a:spcBef>
                  <a:spcPts val="0"/>
                </a:spcBef>
                <a:spcAft>
                  <a:spcPts val="1222"/>
                </a:spcAft>
                <a:defRPr/>
              </a:pPr>
              <a:r>
                <a:rPr lang="en-US" sz="2800" dirty="0">
                  <a:solidFill>
                    <a:schemeClr val="bg1">
                      <a:lumMod val="50000"/>
                    </a:schemeClr>
                  </a:solidFill>
                  <a:cs typeface="Calibri" panose="020F0502020204030204" pitchFamily="34" charset="0"/>
                </a:rPr>
                <a:t>Genigraphics® has been producing output from PowerPoint® longer than anyone in the industry; dating back to when we helped Microsoft® design the PowerPoint® software. </a:t>
              </a:r>
            </a:p>
            <a:p>
              <a:pPr fontAlgn="auto">
                <a:spcBef>
                  <a:spcPts val="0"/>
                </a:spcBef>
                <a:spcAft>
                  <a:spcPts val="0"/>
                </a:spcAft>
                <a:defRPr/>
              </a:pPr>
              <a:endParaRPr lang="en-US" sz="2800" dirty="0">
                <a:solidFill>
                  <a:schemeClr val="bg1">
                    <a:lumMod val="50000"/>
                  </a:schemeClr>
                </a:solidFill>
                <a:cs typeface="Calibri" panose="020F0502020204030204" pitchFamily="34" charset="0"/>
              </a:endParaRPr>
            </a:p>
            <a:p>
              <a:pPr algn="ctr" fontAlgn="auto">
                <a:spcBef>
                  <a:spcPts val="0"/>
                </a:spcBef>
                <a:spcAft>
                  <a:spcPts val="0"/>
                </a:spcAft>
                <a:defRPr/>
              </a:pPr>
              <a:r>
                <a:rPr lang="en-US" sz="2800" dirty="0">
                  <a:solidFill>
                    <a:schemeClr val="bg1">
                      <a:lumMod val="50000"/>
                    </a:schemeClr>
                  </a:solidFill>
                  <a:cs typeface="Calibri" panose="020F0502020204030204" pitchFamily="34" charset="0"/>
                </a:rPr>
                <a:t>US and Canada:  1-800-790-4001</a:t>
              </a:r>
              <a:br>
                <a:rPr lang="en-US" sz="2800" dirty="0">
                  <a:solidFill>
                    <a:schemeClr val="bg1">
                      <a:lumMod val="50000"/>
                    </a:schemeClr>
                  </a:solidFill>
                  <a:cs typeface="Calibri" panose="020F0502020204030204" pitchFamily="34" charset="0"/>
                </a:rPr>
              </a:br>
              <a:r>
                <a:rPr lang="en-US" sz="2800" dirty="0">
                  <a:solidFill>
                    <a:schemeClr val="bg1">
                      <a:lumMod val="50000"/>
                    </a:schemeClr>
                  </a:solidFill>
                  <a:cs typeface="Calibri" panose="020F0502020204030204" pitchFamily="34" charset="0"/>
                </a:rPr>
                <a:t>Email: info@genigraphics.com</a:t>
              </a:r>
            </a:p>
            <a:p>
              <a:pPr algn="ctr" fontAlgn="auto">
                <a:spcBef>
                  <a:spcPts val="0"/>
                </a:spcBef>
                <a:spcAft>
                  <a:spcPts val="0"/>
                </a:spcAft>
                <a:defRPr/>
              </a:pPr>
              <a:br>
                <a:rPr lang="en-US" sz="2400" dirty="0">
                  <a:solidFill>
                    <a:schemeClr val="bg1">
                      <a:lumMod val="50000"/>
                    </a:schemeClr>
                  </a:solidFill>
                  <a:cs typeface="Calibri" panose="020F0502020204030204" pitchFamily="34" charset="0"/>
                </a:rPr>
              </a:br>
              <a:r>
                <a:rPr lang="en-US" sz="2400" dirty="0">
                  <a:solidFill>
                    <a:schemeClr val="bg1">
                      <a:lumMod val="50000"/>
                    </a:schemeClr>
                  </a:solidFill>
                  <a:cs typeface="Calibri" panose="020F0502020204030204" pitchFamily="34" charset="0"/>
                </a:rPr>
                <a:t>[This sidebar area does not print.]</a:t>
              </a:r>
            </a:p>
          </p:txBody>
        </p:sp>
        <p:pic>
          <p:nvPicPr>
            <p:cNvPr id="9" name="Picture 13"/>
            <p:cNvPicPr>
              <a:picLocks noChangeAspect="1"/>
            </p:cNvPicPr>
            <p:nvPr userDrawn="1"/>
          </p:nvPicPr>
          <p:blipFill>
            <a:blip r:embed="rId2" cstate="print"/>
            <a:srcRect/>
            <a:stretch>
              <a:fillRect/>
            </a:stretch>
          </p:blipFill>
          <p:spPr bwMode="auto">
            <a:xfrm>
              <a:off x="34281341" y="8882743"/>
              <a:ext cx="11904515" cy="10246926"/>
            </a:xfrm>
            <a:prstGeom prst="rect">
              <a:avLst/>
            </a:prstGeom>
            <a:noFill/>
            <a:ln w="9525">
              <a:noFill/>
              <a:miter lim="800000"/>
              <a:headEnd/>
              <a:tailEnd/>
            </a:ln>
          </p:spPr>
        </p:pic>
      </p:grpSp>
      <p:pic>
        <p:nvPicPr>
          <p:cNvPr id="10" name="Picture 1"/>
          <p:cNvPicPr>
            <a:picLocks noChangeAspect="1"/>
          </p:cNvPicPr>
          <p:nvPr userDrawn="1"/>
        </p:nvPicPr>
        <p:blipFill>
          <a:blip r:embed="rId3" cstate="print"/>
          <a:srcRect/>
          <a:stretch>
            <a:fillRect/>
          </a:stretch>
        </p:blipFill>
        <p:spPr bwMode="auto">
          <a:xfrm>
            <a:off x="27508200" y="18973800"/>
            <a:ext cx="5297488" cy="185738"/>
          </a:xfrm>
          <a:prstGeom prst="rect">
            <a:avLst/>
          </a:prstGeom>
          <a:noFill/>
          <a:ln w="9525">
            <a:noFill/>
            <a:miter lim="800000"/>
            <a:headEnd/>
            <a:tailEnd/>
          </a:ln>
        </p:spPr>
      </p:pic>
    </p:spTree>
  </p:cSld>
  <p:clrMapOvr>
    <a:masterClrMapping/>
  </p:clrMapOvr>
  <p:transition spd="slow" advTm="20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CA2FC33-B917-4F00-BAC2-ED96B9A208DC}" type="datetimeFigureOut">
              <a:rPr lang="en-US"/>
              <a:pPr>
                <a:defRPr/>
              </a:pPr>
              <a:t>3/2/20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11E154-5D18-46E9-A6EB-9F47AD95F912}" type="slidenum">
              <a:rPr lang="en-US"/>
              <a:pPr>
                <a:defRPr/>
              </a:pPr>
              <a:t>‹#›</a:t>
            </a:fld>
            <a:endParaRPr lang="en-US" dirty="0"/>
          </a:p>
        </p:txBody>
      </p:sp>
    </p:spTree>
  </p:cSld>
  <p:clrMapOvr>
    <a:masterClrMapping/>
  </p:clrMapOvr>
  <p:transition spd="slow" advTm="200000">
    <p:wip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46238" y="768350"/>
            <a:ext cx="29625925" cy="3200400"/>
          </a:xfrm>
          <a:prstGeom prst="rect">
            <a:avLst/>
          </a:prstGeom>
          <a:noFill/>
          <a:ln w="9525">
            <a:noFill/>
            <a:miter lim="800000"/>
            <a:headEnd/>
            <a:tailEnd/>
          </a:ln>
        </p:spPr>
        <p:txBody>
          <a:bodyPr vert="horz" wrap="square" lIns="223286" tIns="111644" rIns="223286" bIns="111644"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646238" y="4479925"/>
            <a:ext cx="29625925" cy="12673013"/>
          </a:xfrm>
          <a:prstGeom prst="rect">
            <a:avLst/>
          </a:prstGeom>
          <a:noFill/>
          <a:ln w="9525">
            <a:noFill/>
            <a:miter lim="800000"/>
            <a:headEnd/>
            <a:tailEnd/>
          </a:ln>
        </p:spPr>
        <p:txBody>
          <a:bodyPr vert="horz" wrap="square" lIns="223286" tIns="111644" rIns="223286" bIns="11164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6238" y="17797463"/>
            <a:ext cx="7680325" cy="1022350"/>
          </a:xfrm>
          <a:prstGeom prst="rect">
            <a:avLst/>
          </a:prstGeom>
        </p:spPr>
        <p:txBody>
          <a:bodyPr vert="horz" lIns="223286" tIns="111644" rIns="223286" bIns="111644" rtlCol="0" anchor="ctr"/>
          <a:lstStyle>
            <a:lvl1pPr algn="l" defTabSz="2232860" fontAlgn="auto">
              <a:spcBef>
                <a:spcPts val="0"/>
              </a:spcBef>
              <a:spcAft>
                <a:spcPts val="0"/>
              </a:spcAft>
              <a:defRPr sz="3100" smtClean="0">
                <a:solidFill>
                  <a:schemeClr val="tx1">
                    <a:tint val="75000"/>
                  </a:schemeClr>
                </a:solidFill>
                <a:latin typeface="+mn-lt"/>
                <a:cs typeface="+mn-cs"/>
              </a:defRPr>
            </a:lvl1pPr>
          </a:lstStyle>
          <a:p>
            <a:pPr>
              <a:defRPr/>
            </a:pPr>
            <a:fld id="{6A8B57A2-1A1D-41C5-A795-6141B748207F}" type="datetimeFigureOut">
              <a:rPr lang="en-US"/>
              <a:pPr>
                <a:defRPr/>
              </a:pPr>
              <a:t>3/2/20</a:t>
            </a:fld>
            <a:endParaRPr lang="en-US" dirty="0"/>
          </a:p>
        </p:txBody>
      </p:sp>
      <p:sp>
        <p:nvSpPr>
          <p:cNvPr id="5" name="Footer Placeholder 4"/>
          <p:cNvSpPr>
            <a:spLocks noGrp="1"/>
          </p:cNvSpPr>
          <p:nvPr>
            <p:ph type="ftr" sz="quarter" idx="3"/>
          </p:nvPr>
        </p:nvSpPr>
        <p:spPr>
          <a:xfrm>
            <a:off x="11247438" y="17797463"/>
            <a:ext cx="10423525" cy="1022350"/>
          </a:xfrm>
          <a:prstGeom prst="rect">
            <a:avLst/>
          </a:prstGeom>
        </p:spPr>
        <p:txBody>
          <a:bodyPr vert="horz" lIns="223286" tIns="111644" rIns="223286" bIns="111644" rtlCol="0" anchor="ctr"/>
          <a:lstStyle>
            <a:lvl1pPr algn="ctr" defTabSz="2232860" fontAlgn="auto">
              <a:spcBef>
                <a:spcPts val="0"/>
              </a:spcBef>
              <a:spcAft>
                <a:spcPts val="0"/>
              </a:spcAft>
              <a:defRPr sz="31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23591838" y="17797463"/>
            <a:ext cx="7680325" cy="1022350"/>
          </a:xfrm>
          <a:prstGeom prst="rect">
            <a:avLst/>
          </a:prstGeom>
        </p:spPr>
        <p:txBody>
          <a:bodyPr vert="horz" lIns="223286" tIns="111644" rIns="223286" bIns="111644" rtlCol="0" anchor="ctr"/>
          <a:lstStyle>
            <a:lvl1pPr algn="r" defTabSz="2232860" fontAlgn="auto">
              <a:spcBef>
                <a:spcPts val="0"/>
              </a:spcBef>
              <a:spcAft>
                <a:spcPts val="0"/>
              </a:spcAft>
              <a:defRPr sz="3100" smtClean="0">
                <a:solidFill>
                  <a:schemeClr val="tx1">
                    <a:tint val="75000"/>
                  </a:schemeClr>
                </a:solidFill>
                <a:latin typeface="+mn-lt"/>
                <a:cs typeface="+mn-cs"/>
              </a:defRPr>
            </a:lvl1pPr>
          </a:lstStyle>
          <a:p>
            <a:pPr>
              <a:defRPr/>
            </a:pPr>
            <a:fld id="{C9CBB619-F423-4CDE-9218-C2D4019345E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0" r:id="rId2"/>
  </p:sldLayoutIdLst>
  <p:transition spd="slow" advTm="200000">
    <p:wipe/>
  </p:transition>
  <p:txStyles>
    <p:titleStyle>
      <a:lvl1pPr algn="ctr" defTabSz="2232025" rtl="0" fontAlgn="base">
        <a:spcBef>
          <a:spcPct val="0"/>
        </a:spcBef>
        <a:spcAft>
          <a:spcPct val="0"/>
        </a:spcAft>
        <a:defRPr sz="4000" kern="1200">
          <a:solidFill>
            <a:schemeClr val="tx1"/>
          </a:solidFill>
          <a:latin typeface="+mj-lt"/>
          <a:ea typeface="+mj-ea"/>
          <a:cs typeface="+mj-cs"/>
        </a:defRPr>
      </a:lvl1pPr>
      <a:lvl2pPr algn="ctr" defTabSz="2232025" rtl="0" fontAlgn="base">
        <a:spcBef>
          <a:spcPct val="0"/>
        </a:spcBef>
        <a:spcAft>
          <a:spcPct val="0"/>
        </a:spcAft>
        <a:defRPr sz="4000">
          <a:solidFill>
            <a:schemeClr val="tx1"/>
          </a:solidFill>
          <a:latin typeface="Calibri" pitchFamily="34" charset="0"/>
        </a:defRPr>
      </a:lvl2pPr>
      <a:lvl3pPr algn="ctr" defTabSz="2232025" rtl="0" fontAlgn="base">
        <a:spcBef>
          <a:spcPct val="0"/>
        </a:spcBef>
        <a:spcAft>
          <a:spcPct val="0"/>
        </a:spcAft>
        <a:defRPr sz="4000">
          <a:solidFill>
            <a:schemeClr val="tx1"/>
          </a:solidFill>
          <a:latin typeface="Calibri" pitchFamily="34" charset="0"/>
        </a:defRPr>
      </a:lvl3pPr>
      <a:lvl4pPr algn="ctr" defTabSz="2232025" rtl="0" fontAlgn="base">
        <a:spcBef>
          <a:spcPct val="0"/>
        </a:spcBef>
        <a:spcAft>
          <a:spcPct val="0"/>
        </a:spcAft>
        <a:defRPr sz="4000">
          <a:solidFill>
            <a:schemeClr val="tx1"/>
          </a:solidFill>
          <a:latin typeface="Calibri" pitchFamily="34" charset="0"/>
        </a:defRPr>
      </a:lvl4pPr>
      <a:lvl5pPr algn="ctr" defTabSz="2232025" rtl="0" fontAlgn="base">
        <a:spcBef>
          <a:spcPct val="0"/>
        </a:spcBef>
        <a:spcAft>
          <a:spcPct val="0"/>
        </a:spcAft>
        <a:defRPr sz="4000">
          <a:solidFill>
            <a:schemeClr val="tx1"/>
          </a:solidFill>
          <a:latin typeface="Calibri" pitchFamily="34" charset="0"/>
        </a:defRPr>
      </a:lvl5pPr>
      <a:lvl6pPr marL="457200" algn="ctr" defTabSz="2232025" rtl="0" fontAlgn="base">
        <a:spcBef>
          <a:spcPct val="0"/>
        </a:spcBef>
        <a:spcAft>
          <a:spcPct val="0"/>
        </a:spcAft>
        <a:defRPr sz="4000">
          <a:solidFill>
            <a:schemeClr val="tx1"/>
          </a:solidFill>
          <a:latin typeface="Calibri" pitchFamily="34" charset="0"/>
        </a:defRPr>
      </a:lvl6pPr>
      <a:lvl7pPr marL="914400" algn="ctr" defTabSz="2232025" rtl="0" fontAlgn="base">
        <a:spcBef>
          <a:spcPct val="0"/>
        </a:spcBef>
        <a:spcAft>
          <a:spcPct val="0"/>
        </a:spcAft>
        <a:defRPr sz="4000">
          <a:solidFill>
            <a:schemeClr val="tx1"/>
          </a:solidFill>
          <a:latin typeface="Calibri" pitchFamily="34" charset="0"/>
        </a:defRPr>
      </a:lvl7pPr>
      <a:lvl8pPr marL="1371600" algn="ctr" defTabSz="2232025" rtl="0" fontAlgn="base">
        <a:spcBef>
          <a:spcPct val="0"/>
        </a:spcBef>
        <a:spcAft>
          <a:spcPct val="0"/>
        </a:spcAft>
        <a:defRPr sz="4000">
          <a:solidFill>
            <a:schemeClr val="tx1"/>
          </a:solidFill>
          <a:latin typeface="Calibri" pitchFamily="34" charset="0"/>
        </a:defRPr>
      </a:lvl8pPr>
      <a:lvl9pPr marL="1828800" algn="ctr" defTabSz="2232025" rtl="0" fontAlgn="base">
        <a:spcBef>
          <a:spcPct val="0"/>
        </a:spcBef>
        <a:spcAft>
          <a:spcPct val="0"/>
        </a:spcAft>
        <a:defRPr sz="4000">
          <a:solidFill>
            <a:schemeClr val="tx1"/>
          </a:solidFill>
          <a:latin typeface="Calibri" pitchFamily="34" charset="0"/>
        </a:defRPr>
      </a:lvl9pPr>
    </p:titleStyle>
    <p:bodyStyle>
      <a:lvl1pPr marL="231775" indent="-231775" algn="l" defTabSz="2232025" rtl="0" fontAlgn="base">
        <a:spcBef>
          <a:spcPct val="20000"/>
        </a:spcBef>
        <a:spcAft>
          <a:spcPct val="0"/>
        </a:spcAft>
        <a:buFont typeface="Arial" charset="0"/>
        <a:buChar char="•"/>
        <a:defRPr kern="1200">
          <a:solidFill>
            <a:schemeClr val="tx1"/>
          </a:solidFill>
          <a:latin typeface="+mn-lt"/>
          <a:ea typeface="+mn-ea"/>
          <a:cs typeface="+mn-cs"/>
        </a:defRPr>
      </a:lvl1pPr>
      <a:lvl2pPr marL="465138" indent="-231775" algn="l" defTabSz="2232025" rtl="0" fontAlgn="base">
        <a:spcBef>
          <a:spcPct val="20000"/>
        </a:spcBef>
        <a:spcAft>
          <a:spcPct val="0"/>
        </a:spcAft>
        <a:buFont typeface="Arial" charset="0"/>
        <a:buChar char="–"/>
        <a:defRPr kern="1200">
          <a:solidFill>
            <a:schemeClr val="tx1"/>
          </a:solidFill>
          <a:latin typeface="+mn-lt"/>
          <a:ea typeface="+mn-ea"/>
          <a:cs typeface="+mn-cs"/>
        </a:defRPr>
      </a:lvl2pPr>
      <a:lvl3pPr marL="696913" indent="-231775" algn="l" defTabSz="2232025" rtl="0" fontAlgn="base">
        <a:spcBef>
          <a:spcPct val="20000"/>
        </a:spcBef>
        <a:spcAft>
          <a:spcPct val="0"/>
        </a:spcAft>
        <a:buFont typeface="Arial" charset="0"/>
        <a:buChar char="•"/>
        <a:defRPr kern="1200">
          <a:solidFill>
            <a:schemeClr val="tx1"/>
          </a:solidFill>
          <a:latin typeface="+mn-lt"/>
          <a:ea typeface="+mn-ea"/>
          <a:cs typeface="+mn-cs"/>
        </a:defRPr>
      </a:lvl3pPr>
      <a:lvl4pPr marL="930275" indent="-231775" algn="l" defTabSz="2232025" rtl="0" fontAlgn="base">
        <a:spcBef>
          <a:spcPct val="20000"/>
        </a:spcBef>
        <a:spcAft>
          <a:spcPct val="0"/>
        </a:spcAft>
        <a:buFont typeface="Arial" charset="0"/>
        <a:buChar char="–"/>
        <a:defRPr kern="1200">
          <a:solidFill>
            <a:schemeClr val="tx1"/>
          </a:solidFill>
          <a:latin typeface="+mn-lt"/>
          <a:ea typeface="+mn-ea"/>
          <a:cs typeface="+mn-cs"/>
        </a:defRPr>
      </a:lvl4pPr>
      <a:lvl5pPr marL="1162050" indent="-231775" algn="l" defTabSz="2232025" rtl="0" fontAlgn="base">
        <a:spcBef>
          <a:spcPct val="20000"/>
        </a:spcBef>
        <a:spcAft>
          <a:spcPct val="0"/>
        </a:spcAft>
        <a:buFont typeface="Arial" charset="0"/>
        <a:buChar char="»"/>
        <a:defRPr kern="1200">
          <a:solidFill>
            <a:schemeClr val="tx1"/>
          </a:solidFill>
          <a:latin typeface="+mn-lt"/>
          <a:ea typeface="+mn-ea"/>
          <a:cs typeface="+mn-cs"/>
        </a:defRPr>
      </a:lvl5pPr>
      <a:lvl6pPr marL="6140366" indent="-558215" algn="l" defTabSz="2232860" rtl="0" eaLnBrk="1" latinLnBrk="0" hangingPunct="1">
        <a:spcBef>
          <a:spcPct val="20000"/>
        </a:spcBef>
        <a:buFont typeface="Arial" pitchFamily="34" charset="0"/>
        <a:buChar char="•"/>
        <a:defRPr sz="5000" kern="1200">
          <a:solidFill>
            <a:schemeClr val="tx1"/>
          </a:solidFill>
          <a:latin typeface="+mn-lt"/>
          <a:ea typeface="+mn-ea"/>
          <a:cs typeface="+mn-cs"/>
        </a:defRPr>
      </a:lvl6pPr>
      <a:lvl7pPr marL="7256796" indent="-558215" algn="l" defTabSz="2232860" rtl="0" eaLnBrk="1" latinLnBrk="0" hangingPunct="1">
        <a:spcBef>
          <a:spcPct val="20000"/>
        </a:spcBef>
        <a:buFont typeface="Arial" pitchFamily="34" charset="0"/>
        <a:buChar char="•"/>
        <a:defRPr sz="5000" kern="1200">
          <a:solidFill>
            <a:schemeClr val="tx1"/>
          </a:solidFill>
          <a:latin typeface="+mn-lt"/>
          <a:ea typeface="+mn-ea"/>
          <a:cs typeface="+mn-cs"/>
        </a:defRPr>
      </a:lvl7pPr>
      <a:lvl8pPr marL="8373227" indent="-558215" algn="l" defTabSz="2232860" rtl="0" eaLnBrk="1" latinLnBrk="0" hangingPunct="1">
        <a:spcBef>
          <a:spcPct val="20000"/>
        </a:spcBef>
        <a:buFont typeface="Arial" pitchFamily="34" charset="0"/>
        <a:buChar char="•"/>
        <a:defRPr sz="5000" kern="1200">
          <a:solidFill>
            <a:schemeClr val="tx1"/>
          </a:solidFill>
          <a:latin typeface="+mn-lt"/>
          <a:ea typeface="+mn-ea"/>
          <a:cs typeface="+mn-cs"/>
        </a:defRPr>
      </a:lvl8pPr>
      <a:lvl9pPr marL="9489656" indent="-558215" algn="l" defTabSz="2232860" rtl="0" eaLnBrk="1" latinLnBrk="0" hangingPunct="1">
        <a:spcBef>
          <a:spcPct val="20000"/>
        </a:spcBef>
        <a:buFont typeface="Arial" pitchFamily="34" charset="0"/>
        <a:buChar char="•"/>
        <a:defRPr sz="5000" kern="1200">
          <a:solidFill>
            <a:schemeClr val="tx1"/>
          </a:solidFill>
          <a:latin typeface="+mn-lt"/>
          <a:ea typeface="+mn-ea"/>
          <a:cs typeface="+mn-cs"/>
        </a:defRPr>
      </a:lvl9pPr>
    </p:bodyStyle>
    <p:otherStyle>
      <a:defPPr>
        <a:defRPr lang="en-US"/>
      </a:defPPr>
      <a:lvl1pPr marL="0" algn="l" defTabSz="2232860" rtl="0" eaLnBrk="1" latinLnBrk="0" hangingPunct="1">
        <a:defRPr sz="4400" kern="1200">
          <a:solidFill>
            <a:schemeClr val="tx1"/>
          </a:solidFill>
          <a:latin typeface="+mn-lt"/>
          <a:ea typeface="+mn-ea"/>
          <a:cs typeface="+mn-cs"/>
        </a:defRPr>
      </a:lvl1pPr>
      <a:lvl2pPr marL="1116431" algn="l" defTabSz="2232860" rtl="0" eaLnBrk="1" latinLnBrk="0" hangingPunct="1">
        <a:defRPr sz="4400" kern="1200">
          <a:solidFill>
            <a:schemeClr val="tx1"/>
          </a:solidFill>
          <a:latin typeface="+mn-lt"/>
          <a:ea typeface="+mn-ea"/>
          <a:cs typeface="+mn-cs"/>
        </a:defRPr>
      </a:lvl2pPr>
      <a:lvl3pPr marL="2232860" algn="l" defTabSz="2232860" rtl="0" eaLnBrk="1" latinLnBrk="0" hangingPunct="1">
        <a:defRPr sz="4400" kern="1200">
          <a:solidFill>
            <a:schemeClr val="tx1"/>
          </a:solidFill>
          <a:latin typeface="+mn-lt"/>
          <a:ea typeface="+mn-ea"/>
          <a:cs typeface="+mn-cs"/>
        </a:defRPr>
      </a:lvl3pPr>
      <a:lvl4pPr marL="3349292" algn="l" defTabSz="2232860" rtl="0" eaLnBrk="1" latinLnBrk="0" hangingPunct="1">
        <a:defRPr sz="4400" kern="1200">
          <a:solidFill>
            <a:schemeClr val="tx1"/>
          </a:solidFill>
          <a:latin typeface="+mn-lt"/>
          <a:ea typeface="+mn-ea"/>
          <a:cs typeface="+mn-cs"/>
        </a:defRPr>
      </a:lvl4pPr>
      <a:lvl5pPr marL="4465721" algn="l" defTabSz="2232860" rtl="0" eaLnBrk="1" latinLnBrk="0" hangingPunct="1">
        <a:defRPr sz="4400" kern="1200">
          <a:solidFill>
            <a:schemeClr val="tx1"/>
          </a:solidFill>
          <a:latin typeface="+mn-lt"/>
          <a:ea typeface="+mn-ea"/>
          <a:cs typeface="+mn-cs"/>
        </a:defRPr>
      </a:lvl5pPr>
      <a:lvl6pPr marL="5582151" algn="l" defTabSz="2232860" rtl="0" eaLnBrk="1" latinLnBrk="0" hangingPunct="1">
        <a:defRPr sz="4400" kern="1200">
          <a:solidFill>
            <a:schemeClr val="tx1"/>
          </a:solidFill>
          <a:latin typeface="+mn-lt"/>
          <a:ea typeface="+mn-ea"/>
          <a:cs typeface="+mn-cs"/>
        </a:defRPr>
      </a:lvl6pPr>
      <a:lvl7pPr marL="6698580" algn="l" defTabSz="2232860" rtl="0" eaLnBrk="1" latinLnBrk="0" hangingPunct="1">
        <a:defRPr sz="4400" kern="1200">
          <a:solidFill>
            <a:schemeClr val="tx1"/>
          </a:solidFill>
          <a:latin typeface="+mn-lt"/>
          <a:ea typeface="+mn-ea"/>
          <a:cs typeface="+mn-cs"/>
        </a:defRPr>
      </a:lvl7pPr>
      <a:lvl8pPr marL="7815011" algn="l" defTabSz="2232860" rtl="0" eaLnBrk="1" latinLnBrk="0" hangingPunct="1">
        <a:defRPr sz="4400" kern="1200">
          <a:solidFill>
            <a:schemeClr val="tx1"/>
          </a:solidFill>
          <a:latin typeface="+mn-lt"/>
          <a:ea typeface="+mn-ea"/>
          <a:cs typeface="+mn-cs"/>
        </a:defRPr>
      </a:lvl8pPr>
      <a:lvl9pPr marL="8931443" algn="l" defTabSz="2232860" rtl="0" eaLnBrk="1" latinLnBrk="0" hangingPunct="1">
        <a:defRPr sz="4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mailto:e.mail.@gmail.ru" TargetMode="External"/><Relationship Id="rId5" Type="http://schemas.openxmlformats.org/officeDocument/2006/relationships/image" Target="../media/image3.emf"/><Relationship Id="rId4" Type="http://schemas.openxmlformats.org/officeDocument/2006/relationships/package" Target="../embeddings/______Microsoft_Office_PowerPoint1.sld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9075" y="74008"/>
            <a:ext cx="32699324" cy="111979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b="1" i="1" dirty="0">
                <a:solidFill>
                  <a:schemeClr val="bg1"/>
                </a:solidFill>
              </a:rPr>
              <a:t>24</a:t>
            </a:r>
            <a:r>
              <a:rPr lang="en-US" sz="2400" b="1" i="1" baseline="30000" dirty="0">
                <a:solidFill>
                  <a:schemeClr val="bg1"/>
                </a:solidFill>
              </a:rPr>
              <a:t>th</a:t>
            </a:r>
            <a:r>
              <a:rPr lang="en-US" sz="2400" b="1" i="1" dirty="0">
                <a:solidFill>
                  <a:schemeClr val="bg1"/>
                </a:solidFill>
              </a:rPr>
              <a:t> International Scientific Conference Evidence Based and Controversial issues in Obstetrics and Gynecology, Kemerovo, 15-18 April 2020</a:t>
            </a:r>
            <a:endParaRPr lang="ru-RU" sz="2400" dirty="0">
              <a:solidFill>
                <a:schemeClr val="bg1"/>
              </a:solidFill>
            </a:endParaRPr>
          </a:p>
        </p:txBody>
      </p:sp>
      <p:sp>
        <p:nvSpPr>
          <p:cNvPr id="29" name="Rectangle 33"/>
          <p:cNvSpPr/>
          <p:nvPr/>
        </p:nvSpPr>
        <p:spPr>
          <a:xfrm>
            <a:off x="0" y="2362200"/>
            <a:ext cx="32918400" cy="17526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46518" tIns="23260" rIns="46518" bIns="23260" anchor="ctr"/>
          <a:lstStyle/>
          <a:p>
            <a:pPr algn="ctr"/>
            <a:r>
              <a:rPr lang="en-US" sz="5400" dirty="0">
                <a:latin typeface="Times New Roman" panose="02020603050405020304" pitchFamily="18" charset="0"/>
                <a:cs typeface="Times New Roman" panose="02020603050405020304" pitchFamily="18" charset="0"/>
              </a:rPr>
              <a:t>Umarova  N.M.</a:t>
            </a:r>
          </a:p>
          <a:p>
            <a:pPr algn="ctr"/>
            <a:r>
              <a:rPr lang="en-US" sz="5400" dirty="0">
                <a:latin typeface="Times New Roman" panose="02020603050405020304" pitchFamily="18" charset="0"/>
                <a:cs typeface="Times New Roman" panose="02020603050405020304" pitchFamily="18" charset="0"/>
              </a:rPr>
              <a:t>The Republican center, Tashkent, Uzbekistan</a:t>
            </a:r>
            <a:endParaRPr lang="ru-RU" sz="5400" dirty="0">
              <a:latin typeface="Times New Roman" pitchFamily="18" charset="0"/>
              <a:cs typeface="Times New Roman" pitchFamily="18" charset="0"/>
            </a:endParaRPr>
          </a:p>
        </p:txBody>
      </p:sp>
      <p:sp>
        <p:nvSpPr>
          <p:cNvPr id="4102" name="TextBox 24"/>
          <p:cNvSpPr txBox="1">
            <a:spLocks noChangeArrowheads="1"/>
          </p:cNvSpPr>
          <p:nvPr/>
        </p:nvSpPr>
        <p:spPr bwMode="auto">
          <a:xfrm>
            <a:off x="590550" y="17359313"/>
            <a:ext cx="3864207" cy="539417"/>
          </a:xfrm>
          <a:prstGeom prst="rect">
            <a:avLst/>
          </a:prstGeom>
          <a:noFill/>
          <a:ln w="9525">
            <a:noFill/>
            <a:miter lim="800000"/>
            <a:headEnd/>
            <a:tailEnd/>
          </a:ln>
        </p:spPr>
        <p:txBody>
          <a:bodyPr wrap="none" lIns="46518" tIns="23260" rIns="46518" bIns="23260">
            <a:spAutoFit/>
          </a:bodyPr>
          <a:lstStyle/>
          <a:p>
            <a:r>
              <a:rPr lang="en-US" sz="3200" b="1" dirty="0">
                <a:latin typeface="Times New Roman" pitchFamily="18" charset="0"/>
                <a:cs typeface="Times New Roman" pitchFamily="18" charset="0"/>
              </a:rPr>
              <a:t>Contact Information</a:t>
            </a:r>
            <a:r>
              <a:rPr lang="ru-RU" sz="3200" b="1">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32" name="Rectangle 31"/>
          <p:cNvSpPr/>
          <p:nvPr/>
        </p:nvSpPr>
        <p:spPr>
          <a:xfrm>
            <a:off x="0" y="4038600"/>
            <a:ext cx="10001250" cy="474663"/>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46518" tIns="23260" rIns="46518" bIns="23260" anchor="ctr"/>
          <a:lstStyle/>
          <a:p>
            <a:pPr algn="ctr" defTabSz="2232860" fontAlgn="auto">
              <a:spcBef>
                <a:spcPts val="0"/>
              </a:spcBef>
              <a:spcAft>
                <a:spcPts val="0"/>
              </a:spcAft>
              <a:defRPr/>
            </a:pPr>
            <a:r>
              <a:rPr lang="en-US" sz="3600" b="1" dirty="0">
                <a:solidFill>
                  <a:schemeClr val="accent3">
                    <a:lumMod val="20000"/>
                    <a:lumOff val="80000"/>
                  </a:schemeClr>
                </a:solidFill>
                <a:latin typeface="Times New Roman" pitchFamily="18" charset="0"/>
                <a:cs typeface="Times New Roman" pitchFamily="18" charset="0"/>
              </a:rPr>
              <a:t>                 Introduction   </a:t>
            </a:r>
          </a:p>
        </p:txBody>
      </p:sp>
      <p:sp>
        <p:nvSpPr>
          <p:cNvPr id="34" name="Rectangle 33"/>
          <p:cNvSpPr/>
          <p:nvPr/>
        </p:nvSpPr>
        <p:spPr>
          <a:xfrm>
            <a:off x="381000" y="11811000"/>
            <a:ext cx="15621000" cy="3810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46518" tIns="23260" rIns="46518" bIns="23260" anchor="ctr"/>
          <a:lstStyle/>
          <a:p>
            <a:pPr algn="ctr" defTabSz="2232860" fontAlgn="auto">
              <a:spcBef>
                <a:spcPts val="0"/>
              </a:spcBef>
              <a:spcAft>
                <a:spcPts val="0"/>
              </a:spcAft>
              <a:defRPr/>
            </a:pPr>
            <a:r>
              <a:rPr lang="en-US" sz="3600" b="1" dirty="0">
                <a:solidFill>
                  <a:schemeClr val="accent3">
                    <a:lumMod val="20000"/>
                    <a:lumOff val="80000"/>
                  </a:schemeClr>
                </a:solidFill>
                <a:latin typeface="Times New Roman" pitchFamily="18" charset="0"/>
                <a:cs typeface="Times New Roman" pitchFamily="18" charset="0"/>
              </a:rPr>
              <a:t>Materials and methods</a:t>
            </a:r>
          </a:p>
        </p:txBody>
      </p:sp>
      <p:sp>
        <p:nvSpPr>
          <p:cNvPr id="36" name="Rectangle 35"/>
          <p:cNvSpPr/>
          <p:nvPr/>
        </p:nvSpPr>
        <p:spPr>
          <a:xfrm>
            <a:off x="10134600" y="14097000"/>
            <a:ext cx="22783800" cy="5334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46518" tIns="23260" rIns="46518" bIns="23260" anchor="ctr"/>
          <a:lstStyle/>
          <a:p>
            <a:pPr algn="ctr" defTabSz="2232860" fontAlgn="auto">
              <a:spcBef>
                <a:spcPts val="0"/>
              </a:spcBef>
              <a:spcAft>
                <a:spcPts val="0"/>
              </a:spcAft>
              <a:defRPr/>
            </a:pPr>
            <a:r>
              <a:rPr lang="en-US" sz="3600" b="1" dirty="0">
                <a:solidFill>
                  <a:schemeClr val="accent3">
                    <a:lumMod val="20000"/>
                    <a:lumOff val="80000"/>
                  </a:schemeClr>
                </a:solidFill>
                <a:latin typeface="Times New Roman" pitchFamily="18" charset="0"/>
                <a:cs typeface="Times New Roman" pitchFamily="18" charset="0"/>
              </a:rPr>
              <a:t>Summary</a:t>
            </a:r>
          </a:p>
        </p:txBody>
      </p:sp>
      <p:sp>
        <p:nvSpPr>
          <p:cNvPr id="45" name="Rectangle 44"/>
          <p:cNvSpPr/>
          <p:nvPr/>
        </p:nvSpPr>
        <p:spPr>
          <a:xfrm>
            <a:off x="10972800" y="4343400"/>
            <a:ext cx="22783800" cy="5334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46518" tIns="23260" rIns="46518" bIns="23260" anchor="ctr"/>
          <a:lstStyle/>
          <a:p>
            <a:pPr algn="ctr" defTabSz="2232860" fontAlgn="auto">
              <a:spcBef>
                <a:spcPts val="0"/>
              </a:spcBef>
              <a:spcAft>
                <a:spcPts val="0"/>
              </a:spcAft>
              <a:defRPr/>
            </a:pPr>
            <a:r>
              <a:rPr lang="en-US" sz="3600" b="1" dirty="0">
                <a:solidFill>
                  <a:schemeClr val="accent3">
                    <a:lumMod val="20000"/>
                    <a:lumOff val="80000"/>
                  </a:schemeClr>
                </a:solidFill>
                <a:latin typeface="Times New Roman" pitchFamily="18" charset="0"/>
                <a:cs typeface="Times New Roman" pitchFamily="18" charset="0"/>
              </a:rPr>
              <a:t>Results</a:t>
            </a:r>
          </a:p>
        </p:txBody>
      </p:sp>
      <p:sp>
        <p:nvSpPr>
          <p:cNvPr id="2" name="Прямоугольник 1"/>
          <p:cNvSpPr/>
          <p:nvPr/>
        </p:nvSpPr>
        <p:spPr>
          <a:xfrm>
            <a:off x="0" y="4495800"/>
            <a:ext cx="16078200" cy="5892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just"/>
            <a:r>
              <a:rPr lang="ru-RU" sz="3200" dirty="0">
                <a:solidFill>
                  <a:schemeClr val="tx1"/>
                </a:solidFill>
                <a:latin typeface="Times New Roman" pitchFamily="18" charset="0"/>
                <a:cs typeface="Times New Roman" pitchFamily="18" charset="0"/>
              </a:rPr>
              <a:t>At present, in large national conditions, during critical obstetric situations, they have increasingly begun to perform reconstructive - organ-preserving operations, which allow avoiding traditional radical operations - hysterectomy.In the Republican perinatal center of the Republic of Uzbekistan, a level III obstetric institution, pregnant women, women in childbirth with a pathological pregnancy combined with somatic diseases and / or an extremely burdened obstetric history, with a high risk of complications of childbirth for the mother and fetus, as well as postpartum diseases, are concentrated.In order to maintain reproductive function over the past 3 years, innovative technologies have been introduced in the Republican perinatal center to preserve the uterus during delivery and in the complicated postpartum period.However, it should be noted that the process of nursing patients in the postoperative period, requiring great responsibility from the attending physician , an individual approach and a dynamic assessment of the patient's condition before discharge from the hospital, has practically remained out of sight.</a:t>
            </a:r>
          </a:p>
        </p:txBody>
      </p:sp>
      <p:sp>
        <p:nvSpPr>
          <p:cNvPr id="4110" name="TextBox 20"/>
          <p:cNvSpPr txBox="1">
            <a:spLocks noChangeArrowheads="1"/>
          </p:cNvSpPr>
          <p:nvPr/>
        </p:nvSpPr>
        <p:spPr bwMode="auto">
          <a:xfrm>
            <a:off x="2209800" y="9220200"/>
            <a:ext cx="8077200" cy="769938"/>
          </a:xfrm>
          <a:prstGeom prst="rect">
            <a:avLst/>
          </a:prstGeom>
          <a:noFill/>
          <a:ln w="9525">
            <a:noFill/>
            <a:miter lim="800000"/>
            <a:headEnd/>
            <a:tailEnd/>
          </a:ln>
        </p:spPr>
        <p:txBody>
          <a:bodyPr>
            <a:spAutoFit/>
          </a:bodyPr>
          <a:lstStyle/>
          <a:p>
            <a:endParaRPr lang="ru-RU">
              <a:latin typeface="Calibri" pitchFamily="34" charset="0"/>
            </a:endParaRPr>
          </a:p>
        </p:txBody>
      </p:sp>
      <p:sp>
        <p:nvSpPr>
          <p:cNvPr id="6" name="Прямоугольник 5"/>
          <p:cNvSpPr/>
          <p:nvPr/>
        </p:nvSpPr>
        <p:spPr>
          <a:xfrm>
            <a:off x="0" y="12192000"/>
            <a:ext cx="16154400" cy="457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just"/>
            <a:r>
              <a:rPr lang="ru-RU" sz="3200" dirty="0">
                <a:solidFill>
                  <a:schemeClr val="tx1"/>
                </a:solidFill>
                <a:latin typeface="Times New Roman" pitchFamily="18" charset="0"/>
                <a:cs typeface="Times New Roman" pitchFamily="18" charset="0"/>
              </a:rPr>
              <a:t>The comparison group consisted of 30 puerperas who underwent a hysterectomy. In the postoperative period, all patients were in the ICU, where a full clinical, clinical and laboratory examination was performed,Ultrasound monitoring of the involution of the formed uterus and the state of the wound on the uterus, if necessary, hysteroscopy and laparoscopy. Antibacterial, immunotherapy, correction of homeostasis, hemostasis, prevention of pulmonary embolism, antifungal therapy were carried out, eubiotics were prescribed. Much attention was paid to wound care / rehabilitation of the postoperative wound. Of great importance was the implementation of uterine lavage - instillation with an antiseptic solution, treatment of the cervical canal with erythromycin ointment, and the introduction of a / b into the cervix. Antimicrobial suppositories.</a:t>
            </a:r>
          </a:p>
        </p:txBody>
      </p:sp>
      <p:sp>
        <p:nvSpPr>
          <p:cNvPr id="4260" name="AutoShape 164" descr="%D0%9B%D0%9E%D0%93%D0%9E-%D1%83%D0%BD%D0%B8%D0%B2%D0%B5%D1%80%D1%81%D0%B8%D1%82%D0%B5%D1%82"/>
          <p:cNvSpPr>
            <a:spLocks noChangeAspect="1" noChangeArrowheads="1"/>
          </p:cNvSpPr>
          <p:nvPr/>
        </p:nvSpPr>
        <p:spPr bwMode="auto">
          <a:xfrm>
            <a:off x="219075" y="46038"/>
            <a:ext cx="304800" cy="304800"/>
          </a:xfrm>
          <a:prstGeom prst="rect">
            <a:avLst/>
          </a:prstGeom>
          <a:noFill/>
        </p:spPr>
        <p:txBody>
          <a:bodyPr/>
          <a:lstStyle/>
          <a:p>
            <a:endParaRPr lang="ru-RU"/>
          </a:p>
        </p:txBody>
      </p:sp>
      <p:pic>
        <p:nvPicPr>
          <p:cNvPr id="4" name="Рисунок 3"/>
          <p:cNvPicPr>
            <a:picLocks noChangeAspect="1"/>
          </p:cNvPicPr>
          <p:nvPr/>
        </p:nvPicPr>
        <p:blipFill>
          <a:blip r:embed="rId3" cstate="print"/>
          <a:stretch>
            <a:fillRect/>
          </a:stretch>
        </p:blipFill>
        <p:spPr>
          <a:xfrm>
            <a:off x="27794784" y="-32065"/>
            <a:ext cx="5123615" cy="4451665"/>
          </a:xfrm>
          <a:prstGeom prst="rect">
            <a:avLst/>
          </a:prstGeom>
        </p:spPr>
      </p:pic>
      <p:sp>
        <p:nvSpPr>
          <p:cNvPr id="16" name="Прямоугольник 15"/>
          <p:cNvSpPr/>
          <p:nvPr/>
        </p:nvSpPr>
        <p:spPr>
          <a:xfrm>
            <a:off x="0" y="838200"/>
            <a:ext cx="27889200" cy="1938992"/>
          </a:xfrm>
          <a:prstGeom prst="rect">
            <a:avLst/>
          </a:prstGeom>
        </p:spPr>
        <p:txBody>
          <a:bodyPr wrap="square">
            <a:spAutoFit/>
          </a:bodyPr>
          <a:lstStyle/>
          <a:p>
            <a:pPr algn="ctr"/>
            <a:r>
              <a:rPr lang="en-US" sz="6000" b="1" dirty="0">
                <a:solidFill>
                  <a:schemeClr val="bg2"/>
                </a:solidFill>
                <a:latin typeface="Times New Roman" pitchFamily="18" charset="0"/>
                <a:cs typeface="Times New Roman" pitchFamily="18" charset="0"/>
              </a:rPr>
              <a:t>        TACTICS  OF  MAINTENANCE  AND  TREATMENT  OF </a:t>
            </a:r>
          </a:p>
          <a:p>
            <a:r>
              <a:rPr lang="en-US" sz="6000" b="1" dirty="0">
                <a:solidFill>
                  <a:schemeClr val="bg2"/>
                </a:solidFill>
                <a:latin typeface="Times New Roman" pitchFamily="18" charset="0"/>
                <a:cs typeface="Times New Roman" pitchFamily="18" charset="0"/>
              </a:rPr>
              <a:t>            MATERNITY  WOMEN  AFTER ORGAN-PRESERVING  OPERATIONS</a:t>
            </a:r>
            <a:endParaRPr lang="ru-RU" sz="6000" b="1" dirty="0">
              <a:solidFill>
                <a:schemeClr val="bg2"/>
              </a:solidFill>
              <a:latin typeface="Times New Roman" pitchFamily="18" charset="0"/>
              <a:cs typeface="Times New Roman" pitchFamily="18" charset="0"/>
            </a:endParaRPr>
          </a:p>
        </p:txBody>
      </p:sp>
      <p:sp>
        <p:nvSpPr>
          <p:cNvPr id="17" name="Прямоугольник 16"/>
          <p:cNvSpPr/>
          <p:nvPr/>
        </p:nvSpPr>
        <p:spPr>
          <a:xfrm>
            <a:off x="0" y="10744200"/>
            <a:ext cx="16459200" cy="1077218"/>
          </a:xfrm>
          <a:prstGeom prst="rect">
            <a:avLst/>
          </a:prstGeom>
        </p:spPr>
        <p:txBody>
          <a:bodyPr>
            <a:spAutoFit/>
          </a:bodyPr>
          <a:lstStyle/>
          <a:p>
            <a:r>
              <a:rPr lang="ru-RU" sz="3200" dirty="0">
                <a:latin typeface="Times New Roman" pitchFamily="18" charset="0"/>
                <a:cs typeface="Times New Roman" pitchFamily="18" charset="0"/>
              </a:rPr>
              <a:t>To develop tactics for the management and treatment of puerperas who underwent organ-preserving operations and evaluate their effectiveness </a:t>
            </a:r>
            <a:endParaRPr lang="en-US" sz="3200" dirty="0">
              <a:latin typeface="Times New Roman" pitchFamily="18" charset="0"/>
              <a:cs typeface="Times New Roman" pitchFamily="18" charset="0"/>
            </a:endParaRPr>
          </a:p>
        </p:txBody>
      </p:sp>
      <p:sp>
        <p:nvSpPr>
          <p:cNvPr id="20" name="Rectangle 33"/>
          <p:cNvSpPr/>
          <p:nvPr/>
        </p:nvSpPr>
        <p:spPr>
          <a:xfrm>
            <a:off x="0" y="10363200"/>
            <a:ext cx="15925800" cy="4572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46518" tIns="23260" rIns="46518" bIns="23260" anchor="ctr"/>
          <a:lstStyle/>
          <a:p>
            <a:pPr algn="ctr" defTabSz="2232860" fontAlgn="auto">
              <a:spcBef>
                <a:spcPts val="0"/>
              </a:spcBef>
              <a:spcAft>
                <a:spcPts val="0"/>
              </a:spcAft>
              <a:defRPr/>
            </a:pPr>
            <a:r>
              <a:rPr lang="en-US" sz="3600" b="1" dirty="0">
                <a:solidFill>
                  <a:schemeClr val="accent3">
                    <a:lumMod val="20000"/>
                    <a:lumOff val="80000"/>
                  </a:schemeClr>
                </a:solidFill>
                <a:latin typeface="Times New Roman" pitchFamily="18" charset="0"/>
                <a:cs typeface="Times New Roman" pitchFamily="18" charset="0"/>
              </a:rPr>
              <a:t>The purpotse</a:t>
            </a:r>
          </a:p>
        </p:txBody>
      </p:sp>
      <p:graphicFrame>
        <p:nvGraphicFramePr>
          <p:cNvPr id="1026" name="Object 2"/>
          <p:cNvGraphicFramePr>
            <a:graphicFrameLocks noChangeAspect="1"/>
          </p:cNvGraphicFramePr>
          <p:nvPr/>
        </p:nvGraphicFramePr>
        <p:xfrm>
          <a:off x="20421600" y="8915400"/>
          <a:ext cx="6604000" cy="4953000"/>
        </p:xfrm>
        <a:graphic>
          <a:graphicData uri="http://schemas.openxmlformats.org/presentationml/2006/ole">
            <mc:AlternateContent xmlns:mc="http://schemas.openxmlformats.org/markup-compatibility/2006">
              <mc:Choice xmlns:v="urn:schemas-microsoft-com:vml" Requires="v">
                <p:oleObj spid="_x0000_s1027" name="Слайд" r:id="rId4" imgW="2441449" imgH="1830432" progId="PowerPoint.Slide.12">
                  <p:embed/>
                </p:oleObj>
              </mc:Choice>
              <mc:Fallback>
                <p:oleObj name="Слайд" r:id="rId4" imgW="2441449" imgH="1830432" progId="PowerPoint.Slide.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21600" y="8915400"/>
                        <a:ext cx="6604000" cy="495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Прямоугольник 21"/>
          <p:cNvSpPr/>
          <p:nvPr/>
        </p:nvSpPr>
        <p:spPr>
          <a:xfrm>
            <a:off x="16459200" y="4800601"/>
            <a:ext cx="16459200" cy="4647426"/>
          </a:xfrm>
          <a:prstGeom prst="rect">
            <a:avLst/>
          </a:prstGeom>
        </p:spPr>
        <p:txBody>
          <a:bodyPr wrap="square">
            <a:spAutoFit/>
          </a:bodyPr>
          <a:lstStyle/>
          <a:p>
            <a:pPr algn="just"/>
            <a:r>
              <a:rPr lang="ru-RU" sz="3600" dirty="0">
                <a:latin typeface="Times New Roman" pitchFamily="18" charset="0"/>
                <a:cs typeface="Times New Roman" pitchFamily="18" charset="0"/>
              </a:rPr>
              <a:t>The average age of women was 29.5 years. Pre-pregnant, multiparous prevailed. The proportion of primiparas amounted to 28%. Organ-preserving tactics were carried out in the following situations: placenta ingrowth –50 cases, postpartum complications (inconsistency of sutures on the uterus, obstetric peritonitis) - 36, uterus of the Kueveler-5, traumatic rupture of the uterus - 5 (</a:t>
            </a:r>
            <a:r>
              <a:rPr lang="en-US" sz="3600" dirty="0">
                <a:latin typeface="Times New Roman" pitchFamily="18" charset="0"/>
                <a:cs typeface="Times New Roman" pitchFamily="18" charset="0"/>
              </a:rPr>
              <a:t>foto</a:t>
            </a:r>
            <a:r>
              <a:rPr lang="ru-RU" sz="3600" dirty="0">
                <a:latin typeface="Times New Roman" pitchFamily="18" charset="0"/>
                <a:cs typeface="Times New Roman" pitchFamily="18" charset="0"/>
              </a:rPr>
              <a:t>).</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In</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the main group,</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laparotomy and</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hysterectomy were </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performed in 10(10.4%) patients</a:t>
            </a:r>
            <a:r>
              <a:rPr lang="en-US" sz="3600" dirty="0">
                <a:latin typeface="Times New Roman" pitchFamily="18" charset="0"/>
                <a:cs typeface="Times New Roman" pitchFamily="18" charset="0"/>
              </a:rPr>
              <a:t>.</a:t>
            </a:r>
          </a:p>
          <a:p>
            <a:pPr algn="just"/>
            <a:r>
              <a:rPr lang="ru-RU" sz="3600" dirty="0">
                <a:latin typeface="Times New Roman" pitchFamily="18" charset="0"/>
                <a:cs typeface="Times New Roman" pitchFamily="18" charset="0"/>
              </a:rPr>
              <a:t>.</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The efficiency of</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organ-preserving</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operations was</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89.6%.</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 </a:t>
            </a:r>
            <a:r>
              <a:rPr lang="en-US" sz="3600" dirty="0">
                <a:latin typeface="Times New Roman" pitchFamily="18" charset="0"/>
                <a:cs typeface="Times New Roman" pitchFamily="18" charset="0"/>
              </a:rPr>
              <a:t>                                                           </a:t>
            </a:r>
          </a:p>
          <a:p>
            <a:pPr algn="just"/>
            <a:r>
              <a:rPr lang="en-US" sz="3600" dirty="0">
                <a:latin typeface="Times New Roman" pitchFamily="18" charset="0"/>
                <a:cs typeface="Times New Roman" pitchFamily="18" charset="0"/>
              </a:rPr>
              <a:t>          </a:t>
            </a:r>
            <a:endParaRPr lang="ru-RU" sz="3600" dirty="0">
              <a:latin typeface="Times New Roman" pitchFamily="18" charset="0"/>
              <a:cs typeface="Times New Roman" pitchFamily="18" charset="0"/>
            </a:endParaRPr>
          </a:p>
        </p:txBody>
      </p:sp>
      <p:sp>
        <p:nvSpPr>
          <p:cNvPr id="23" name="Прямоугольник 22"/>
          <p:cNvSpPr/>
          <p:nvPr/>
        </p:nvSpPr>
        <p:spPr>
          <a:xfrm>
            <a:off x="16459200" y="14630400"/>
            <a:ext cx="16459200" cy="2308324"/>
          </a:xfrm>
          <a:prstGeom prst="rect">
            <a:avLst/>
          </a:prstGeom>
        </p:spPr>
        <p:txBody>
          <a:bodyPr>
            <a:spAutoFit/>
          </a:bodyPr>
          <a:lstStyle/>
          <a:p>
            <a:pPr algn="just"/>
            <a:r>
              <a:rPr lang="ru-RU" sz="3600" dirty="0">
                <a:latin typeface="Times New Roman" pitchFamily="18" charset="0"/>
                <a:cs typeface="Times New Roman" pitchFamily="18" charset="0"/>
              </a:rPr>
              <a:t>Under the conditions of the Republican perinatal center, tactics of management and treatment of puerperas who have undergone organ-preserving operations have been developed, which allowed to maintain reproductive function and reduce the disability of women</a:t>
            </a:r>
          </a:p>
        </p:txBody>
      </p:sp>
      <p:sp>
        <p:nvSpPr>
          <p:cNvPr id="24" name="Прямоугольник 23"/>
          <p:cNvSpPr/>
          <p:nvPr/>
        </p:nvSpPr>
        <p:spPr>
          <a:xfrm>
            <a:off x="5410200" y="17145000"/>
            <a:ext cx="16459200" cy="1754326"/>
          </a:xfrm>
          <a:prstGeom prst="rect">
            <a:avLst/>
          </a:prstGeom>
        </p:spPr>
        <p:txBody>
          <a:bodyPr>
            <a:spAutoFit/>
          </a:bodyPr>
          <a:lstStyle/>
          <a:p>
            <a:r>
              <a:rPr lang="en-US" sz="3600" dirty="0">
                <a:latin typeface="Times New Roman" panose="02020603050405020304" pitchFamily="18" charset="0"/>
                <a:cs typeface="Times New Roman" panose="02020603050405020304" pitchFamily="18" charset="0"/>
              </a:rPr>
              <a:t>Umarova  Nargiza  Mirzaevna</a:t>
            </a:r>
            <a:endParaRPr lang="ru-RU"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100140 Uzbekistan Tashkent, The Republican Perinatal center, Dj. </a:t>
            </a:r>
            <a:r>
              <a:rPr lang="en-US" sz="3600" dirty="0" err="1">
                <a:latin typeface="Times New Roman" panose="02020603050405020304" pitchFamily="18" charset="0"/>
                <a:cs typeface="Times New Roman" panose="02020603050405020304" pitchFamily="18" charset="0"/>
              </a:rPr>
              <a:t>Abidova</a:t>
            </a:r>
            <a:r>
              <a:rPr lang="en-US" sz="3600" dirty="0">
                <a:latin typeface="Times New Roman" panose="02020603050405020304" pitchFamily="18" charset="0"/>
                <a:cs typeface="Times New Roman" panose="02020603050405020304" pitchFamily="18" charset="0"/>
              </a:rPr>
              <a:t> 223</a:t>
            </a:r>
          </a:p>
          <a:p>
            <a:r>
              <a:rPr lang="en-US" sz="3600" dirty="0">
                <a:latin typeface="Times New Roman" panose="02020603050405020304" pitchFamily="18" charset="0"/>
                <a:cs typeface="Times New Roman" panose="02020603050405020304" pitchFamily="18" charset="0"/>
                <a:hlinkClick r:id="rId6"/>
              </a:rPr>
              <a:t>e.mail.</a:t>
            </a:r>
            <a:r>
              <a:rPr lang="en-US" sz="3600" dirty="0"/>
              <a:t> </a:t>
            </a:r>
            <a:r>
              <a:rPr lang="en-US" sz="3600" dirty="0">
                <a:latin typeface="Times New Roman" pitchFamily="18" charset="0"/>
                <a:cs typeface="Times New Roman" pitchFamily="18" charset="0"/>
              </a:rPr>
              <a:t>nargizaumarova1970@gmail.com   tel. +998 90 167 77 34</a:t>
            </a:r>
            <a:endParaRPr lang="ru-RU" sz="3600" dirty="0">
              <a:latin typeface="Times New Roman" panose="02020603050405020304" pitchFamily="18" charset="0"/>
              <a:cs typeface="Times New Roman" panose="02020603050405020304" pitchFamily="18" charset="0"/>
            </a:endParaRPr>
          </a:p>
        </p:txBody>
      </p:sp>
    </p:spTree>
  </p:cSld>
  <p:clrMapOvr>
    <a:masterClrMapping/>
  </p:clrMapOvr>
  <p:transition spd="slow" advTm="200000">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3874</TotalTime>
  <Words>558</Words>
  <Application>Microsoft Macintosh PowerPoint</Application>
  <PresentationFormat>Произвольный</PresentationFormat>
  <Paragraphs>21</Paragraphs>
  <Slides>1</Slides>
  <Notes>0</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1</vt:i4>
      </vt:variant>
    </vt:vector>
  </HeadingPairs>
  <TitlesOfParts>
    <vt:vector size="6" baseType="lpstr">
      <vt:lpstr>Arial</vt:lpstr>
      <vt:lpstr>Calibri</vt:lpstr>
      <vt:lpstr>Times New Roman</vt:lpstr>
      <vt:lpstr>Office Theme</vt:lpstr>
      <vt:lpstr>Слайд</vt:lpstr>
      <vt:lpstr>Презентация PowerPoint</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42x72</dc:title>
  <dc:creator>Jay Larson</dc:creator>
  <dc:description>Quality poster printing
www.genigraphics.com
1-800-790-4001</dc:description>
  <cp:lastModifiedBy>Maria Surina</cp:lastModifiedBy>
  <cp:revision>234</cp:revision>
  <cp:lastPrinted>2013-02-12T02:21:55Z</cp:lastPrinted>
  <dcterms:created xsi:type="dcterms:W3CDTF">2013-02-10T21:14:48Z</dcterms:created>
  <dcterms:modified xsi:type="dcterms:W3CDTF">2020-03-02T00:55:41Z</dcterms:modified>
</cp:coreProperties>
</file>